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86" r:id="rId3"/>
    <p:sldId id="257" r:id="rId4"/>
    <p:sldId id="258" r:id="rId5"/>
    <p:sldId id="285" r:id="rId6"/>
    <p:sldId id="263" r:id="rId7"/>
    <p:sldId id="259" r:id="rId8"/>
    <p:sldId id="260" r:id="rId9"/>
    <p:sldId id="262" r:id="rId10"/>
    <p:sldId id="273" r:id="rId11"/>
    <p:sldId id="282" r:id="rId12"/>
    <p:sldId id="272" r:id="rId13"/>
    <p:sldId id="276" r:id="rId14"/>
    <p:sldId id="280" r:id="rId15"/>
    <p:sldId id="278" r:id="rId16"/>
    <p:sldId id="283" r:id="rId17"/>
    <p:sldId id="279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23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4" r:id="rId56"/>
    <p:sldId id="340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82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408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408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E94E0688-53B6-4653-B73F-1507AE9B91A0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1"/>
            <a:ext cx="5608320" cy="3636705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7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7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61F1493F-A3A9-4CC4-9151-21A752D89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15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BD36266-1187-4019-91A5-8DDE733B0CE6}" type="slidenum">
              <a:rPr lang="en-US" altLang="en-US" smtClean="0"/>
              <a:pPr/>
              <a:t>20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60453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C7222-4828-4AAD-8DF6-4BA112DFB57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2E16-9ACD-443D-ACE2-6B1204308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06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C7222-4828-4AAD-8DF6-4BA112DFB57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2E16-9ACD-443D-ACE2-6B1204308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80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C7222-4828-4AAD-8DF6-4BA112DFB57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2E16-9ACD-443D-ACE2-6B1204308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22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C7222-4828-4AAD-8DF6-4BA112DFB57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2E16-9ACD-443D-ACE2-6B1204308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86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C7222-4828-4AAD-8DF6-4BA112DFB57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2E16-9ACD-443D-ACE2-6B1204308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9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C7222-4828-4AAD-8DF6-4BA112DFB57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2E16-9ACD-443D-ACE2-6B1204308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7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C7222-4828-4AAD-8DF6-4BA112DFB57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2E16-9ACD-443D-ACE2-6B1204308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55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C7222-4828-4AAD-8DF6-4BA112DFB57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2E16-9ACD-443D-ACE2-6B1204308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5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C7222-4828-4AAD-8DF6-4BA112DFB57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2E16-9ACD-443D-ACE2-6B1204308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18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C7222-4828-4AAD-8DF6-4BA112DFB57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2E16-9ACD-443D-ACE2-6B1204308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33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C7222-4828-4AAD-8DF6-4BA112DFB57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32E16-9ACD-443D-ACE2-6B1204308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83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C7222-4828-4AAD-8DF6-4BA112DFB57B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32E16-9ACD-443D-ACE2-6B1204308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02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jpeg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jpeg"/><Relationship Id="rId4" Type="http://schemas.openxmlformats.org/officeDocument/2006/relationships/image" Target="../media/image6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hyperlink" Target="http://upload.wikimedia.org/wikipedia/commons/f/fa/Auchentoshan03.jp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hyperlink" Target="http://upload.wikimedia.org/wikipedia/commons/c/ce/Oil_well.jp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jpeg"/><Relationship Id="rId4" Type="http://schemas.openxmlformats.org/officeDocument/2006/relationships/hyperlink" Target="http://upload.wikimedia.org/wikipedia/en/5/56/Petroleum.JP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hyperlink" Target="http://upload.wikimedia.org/wikipedia/commons/5/51/Anacortes_Refinery_31911.JPG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hyperlink" Target="http://upload.wikimedia.org/wikipedia/commons/3/3d/Tsvet_ms.jpg" TargetMode="External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http://upload.wikimedia.org/wikipedia/commons/3/3d/Tsvet_ms.jpg" TargetMode="External"/><Relationship Id="rId4" Type="http://schemas.openxmlformats.org/officeDocument/2006/relationships/image" Target="../media/image103.jpeg"/><Relationship Id="rId9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4/41/TLC_black_ink.jpg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hyperlink" Target="http://upload.wikimedia.org/wikipedia/commons/3/38/Colortest.jp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http://upload.wikimedia.org/wikipedia/commons/3/38/Colortest.jpg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.jpe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7" Type="http://schemas.openxmlformats.org/officeDocument/2006/relationships/image" Target="../media/image11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22.jpeg"/><Relationship Id="rId4" Type="http://schemas.openxmlformats.org/officeDocument/2006/relationships/image" Target="../media/image1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1.jpeg"/><Relationship Id="rId4" Type="http://schemas.openxmlformats.org/officeDocument/2006/relationships/image" Target="../media/image126.png"/><Relationship Id="rId9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jpeg"/><Relationship Id="rId5" Type="http://schemas.openxmlformats.org/officeDocument/2006/relationships/image" Target="../media/image149.png"/><Relationship Id="rId4" Type="http://schemas.openxmlformats.org/officeDocument/2006/relationships/image" Target="../media/image14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78272" y="1001170"/>
            <a:ext cx="3903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Imprint MT Shadow" panose="04020605060303030202" pitchFamily="82" charset="0"/>
                <a:cs typeface="Times New Roman" panose="02020603050405020304" pitchFamily="18" charset="0"/>
              </a:rPr>
              <a:t>Chemistry </a:t>
            </a:r>
            <a:r>
              <a:rPr lang="en-US" sz="4400" dirty="0" smtClean="0">
                <a:latin typeface="Imprint MT Shadow" panose="04020605060303030202" pitchFamily="82" charset="0"/>
                <a:cs typeface="Times New Roman" panose="02020603050405020304" pitchFamily="18" charset="0"/>
              </a:rPr>
              <a:t>1215</a:t>
            </a:r>
            <a:endParaRPr lang="en-US" sz="4800" dirty="0">
              <a:latin typeface="Imprint MT Shadow" panose="04020605060303030202" pitchFamily="82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73138" y="2048274"/>
            <a:ext cx="5113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Imprint MT Shadow" panose="04020605060303030202" pitchFamily="82" charset="0"/>
              </a:rPr>
              <a:t>General Chemistry I</a:t>
            </a:r>
            <a:endParaRPr lang="en-US" sz="4400" dirty="0">
              <a:latin typeface="Imprint MT Shadow" panose="04020605060303030202" pitchFamily="82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691941" y="3310501"/>
            <a:ext cx="2768138" cy="83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67360" y="4076576"/>
            <a:ext cx="7723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Matter &amp; Compounds, and Elements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1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1279817" y="923730"/>
            <a:ext cx="8993187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I saw two seated leaning on each other, as pan is leaned against pan to warm, spotted from</a:t>
            </a:r>
          </a:p>
          <a:p>
            <a:r>
              <a:rPr lang="en-US" dirty="0">
                <a:latin typeface="Calibri" pitchFamily="34" charset="0"/>
              </a:rPr>
              <a:t>head to foot with scabs; and never did I see currycomb plied by a boy for whom his lord is</a:t>
            </a:r>
          </a:p>
          <a:p>
            <a:r>
              <a:rPr lang="en-US" dirty="0">
                <a:latin typeface="Calibri" pitchFamily="34" charset="0"/>
              </a:rPr>
              <a:t>waiting nor by one who keeps awake unwillingly; as each often plied the bite of his nails upon</a:t>
            </a:r>
          </a:p>
          <a:p>
            <a:r>
              <a:rPr lang="en-US" dirty="0">
                <a:latin typeface="Calibri" pitchFamily="34" charset="0"/>
              </a:rPr>
              <a:t>himself, because of the great rage of his itching which has no other relief.  And the nails </a:t>
            </a:r>
          </a:p>
          <a:p>
            <a:r>
              <a:rPr lang="en-US" dirty="0">
                <a:latin typeface="Calibri" pitchFamily="34" charset="0"/>
              </a:rPr>
              <a:t>dragged down the scab, even as a knife the scales of bream or other fish that may have them</a:t>
            </a:r>
          </a:p>
          <a:p>
            <a:r>
              <a:rPr lang="en-US" dirty="0">
                <a:latin typeface="Calibri" pitchFamily="34" charset="0"/>
              </a:rPr>
              <a:t>larger.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dirty="0">
                <a:latin typeface="Calibri" pitchFamily="34" charset="0"/>
              </a:rPr>
              <a:t>I began, …”So may memory of you not steal away in the first world from human minds, but </a:t>
            </a:r>
          </a:p>
          <a:p>
            <a:r>
              <a:rPr lang="en-US" dirty="0">
                <a:latin typeface="Calibri" pitchFamily="34" charset="0"/>
              </a:rPr>
              <a:t>may live under many suns, tell me who ye are, and of what race; let not your disfiguring and</a:t>
            </a:r>
          </a:p>
          <a:p>
            <a:r>
              <a:rPr lang="en-US" dirty="0">
                <a:latin typeface="Calibri" pitchFamily="34" charset="0"/>
              </a:rPr>
              <a:t>loathsome punishment fright you from disclosing yourselves unto me.”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dirty="0">
                <a:latin typeface="Calibri" pitchFamily="34" charset="0"/>
              </a:rPr>
              <a:t>“I was from Arezzo,” replied one of them, “and </a:t>
            </a:r>
            <a:r>
              <a:rPr lang="en-US" dirty="0" err="1">
                <a:latin typeface="Calibri" pitchFamily="34" charset="0"/>
              </a:rPr>
              <a:t>Albero</a:t>
            </a:r>
            <a:r>
              <a:rPr lang="en-US" dirty="0">
                <a:latin typeface="Calibri" pitchFamily="34" charset="0"/>
              </a:rPr>
              <a:t> of Siena had me put in the fire; but that</a:t>
            </a:r>
          </a:p>
          <a:p>
            <a:r>
              <a:rPr lang="en-US" dirty="0">
                <a:latin typeface="Calibri" pitchFamily="34" charset="0"/>
              </a:rPr>
              <a:t>for which I died brings me not here.  True it is that I said to him, speaking in jest, I knew how</a:t>
            </a:r>
          </a:p>
          <a:p>
            <a:r>
              <a:rPr lang="en-US" dirty="0">
                <a:latin typeface="Calibri" pitchFamily="34" charset="0"/>
              </a:rPr>
              <a:t>to raise myself through the air in flight, and he, who had vain desire and little wit, wished that</a:t>
            </a:r>
          </a:p>
          <a:p>
            <a:r>
              <a:rPr lang="en-US" dirty="0">
                <a:latin typeface="Calibri" pitchFamily="34" charset="0"/>
              </a:rPr>
              <a:t>I should show him the art, and only because I did not make him Daedalus, made me be </a:t>
            </a:r>
          </a:p>
          <a:p>
            <a:r>
              <a:rPr lang="en-US" dirty="0">
                <a:latin typeface="Calibri" pitchFamily="34" charset="0"/>
              </a:rPr>
              <a:t>burned by one that held him as a son; but to the last pit of the ten, for the alchemy that</a:t>
            </a:r>
          </a:p>
          <a:p>
            <a:r>
              <a:rPr lang="en-US" dirty="0">
                <a:latin typeface="Calibri" pitchFamily="34" charset="0"/>
              </a:rPr>
              <a:t>I practiced in the world, Minos, to whom it is not allowed to err, condemned me.”</a:t>
            </a:r>
          </a:p>
        </p:txBody>
      </p:sp>
      <p:sp>
        <p:nvSpPr>
          <p:cNvPr id="3" name="Rectangle 2"/>
          <p:cNvSpPr/>
          <p:nvPr/>
        </p:nvSpPr>
        <p:spPr>
          <a:xfrm>
            <a:off x="6606037" y="5856906"/>
            <a:ext cx="14847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Eighth Circle of Hell</a:t>
            </a:r>
          </a:p>
        </p:txBody>
      </p:sp>
      <p:sp>
        <p:nvSpPr>
          <p:cNvPr id="4" name="Rectangle 3"/>
          <p:cNvSpPr/>
          <p:nvPr/>
        </p:nvSpPr>
        <p:spPr>
          <a:xfrm>
            <a:off x="6606037" y="6061208"/>
            <a:ext cx="25967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Divine Comedy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Dante Alighieri</a:t>
            </a:r>
            <a:endParaRPr 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78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05069" y="998376"/>
            <a:ext cx="3639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 of Elemental Metals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18" y="1482462"/>
            <a:ext cx="25368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37550" y="4606662"/>
            <a:ext cx="1755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Smelting of Bismuth Ore</a:t>
            </a:r>
            <a:endParaRPr lang="en-US" sz="1200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868" y="1482462"/>
            <a:ext cx="734009" cy="65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69" y="2225317"/>
            <a:ext cx="810315" cy="757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868" y="3047820"/>
            <a:ext cx="882193" cy="6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2" descr="Bismuth crystals and 1cm3 cub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74869" y="3813002"/>
            <a:ext cx="1175793" cy="79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85397" y="1862211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Zinc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99425" y="2707640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Antimony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19830" y="3453456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Arsenic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09972" y="4298885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Bismuth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64694" y="1662156"/>
            <a:ext cx="1316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Making Of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49662" y="2062266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Glass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556" name="Picture 4" descr="Cobalt Blue Glass Cobalt Blue Welding Glass, Rs 2000 /foot Husein Glass  Traders | ID: 2046854799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353" y="2356801"/>
            <a:ext cx="916105" cy="8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264294" y="2707640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Indiamart.com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54160" y="2906062"/>
            <a:ext cx="1074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 Blue Glass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49662" y="3251395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Pottery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558" name="Picture 6" descr="https://upload.wikimedia.org/wikipedia/commons/thumb/6/63/Makk_K%C3%B6ln_Plat_Bernard_Palissy_30122014_1.jpg/1280px-Makk_K%C3%B6ln_Plat_Bernard_Palissy_30122014_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263" y="3600511"/>
            <a:ext cx="1090363" cy="7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8436775" y="3977074"/>
            <a:ext cx="2026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Bernard Palissy “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Rusticware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50626" y="4178728"/>
            <a:ext cx="3023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Glazes: 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Oxides of Cu, Co,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Fe, Sn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49662" y="4418523"/>
            <a:ext cx="1032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Gunpowder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562" name="Picture 10" descr="Pyrodex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99" y="4721306"/>
            <a:ext cx="1478576" cy="83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778502" y="5137022"/>
            <a:ext cx="1099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Brittanica.com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78502" y="5327960"/>
            <a:ext cx="1390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KNO</a:t>
            </a:r>
            <a:r>
              <a:rPr lang="en-US" sz="12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S, Charcoal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49662" y="5589570"/>
            <a:ext cx="1173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Salts &amp; Acids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564" name="Picture 12" descr="Different Types of Salts and Their Benefits | Awake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353" y="5897347"/>
            <a:ext cx="1485208" cy="79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8900655" y="6489020"/>
            <a:ext cx="98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Awaken.com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44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614" y="653126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Discovery of Phosphorus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The Alchymist Discovering Phosphorus by Joseph Wr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563" y="3065369"/>
            <a:ext cx="2677886" cy="345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18449" y="627945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Alchymist</a:t>
            </a:r>
            <a:r>
              <a:rPr lang="en-US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Discovering </a:t>
            </a:r>
            <a:r>
              <a:rPr lang="en-US" altLang="en-US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Phosphorus</a:t>
            </a:r>
            <a:r>
              <a:rPr lang="en-US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Joseph 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Wright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0563" y="1184988"/>
            <a:ext cx="6367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Urine                                                          White Phosphorus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441" y="1315426"/>
            <a:ext cx="1055914" cy="1055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205" y="1315426"/>
            <a:ext cx="741446" cy="1055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4805265" y="1399592"/>
            <a:ext cx="20713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69854" y="1114791"/>
            <a:ext cx="1709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Boil to a Thick Mash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96585" y="1399592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Distill Hard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67173" y="2371340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Contains Phosphate, PO</a:t>
            </a:r>
            <a:r>
              <a:rPr lang="en-US" sz="1400" baseline="-25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400" baseline="30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38180" y="2371340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(Molecules of P</a:t>
            </a:r>
            <a:r>
              <a:rPr lang="en-US" sz="1400" baseline="-25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34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“Housecleaning”</a:t>
            </a:r>
            <a:endParaRPr lang="en-US" sz="3200" dirty="0"/>
          </a:p>
        </p:txBody>
      </p:sp>
      <p:pic>
        <p:nvPicPr>
          <p:cNvPr id="15362" name="Picture 2" descr="Somer Francis Bac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118" y="1579044"/>
            <a:ext cx="228600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32857" y="4379395"/>
            <a:ext cx="19527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Francis Bacon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(1561-1626)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32857" y="5273966"/>
            <a:ext cx="45897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Emphasis on Fact Collecting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Advocated Use of Inductive Reasoning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 Should “endow human life with new inventions”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4" name="Picture 4" descr="Frans Hals - Portret van René Descart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756" y="1634866"/>
            <a:ext cx="2290249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33756" y="4379395"/>
            <a:ext cx="20890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Rene Descartes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(1596-1650)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33756" y="5273966"/>
            <a:ext cx="3991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 of Systematic Doubt (Accept Nothing Not Established to be 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Experimentation </a:t>
            </a:r>
            <a:r>
              <a:rPr lang="en-US" sz="1400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Establishs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Correctness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45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Scientific method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158" y="2754410"/>
            <a:ext cx="3651693" cy="346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5739" y="1184988"/>
            <a:ext cx="111876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method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an empirical method of acquiring knowledge that has characterized the development of science since at least the 17th century. 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involves careful observation, applying rigorous skepticism about what is observed, given that cognitive assumptions can distort how one interprets the 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involves formulating hypotheses, via induction, based on such observations; experimental and measurement-based testing of deductions 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drawn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hypotheses; and refinement (or elimination) of the hypotheses based on the experimental findings.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7614" y="653126"/>
            <a:ext cx="294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Scientific Method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0678" y="2209292"/>
            <a:ext cx="822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Wikipedia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69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 Pneumatic Chemists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670180" y="1233519"/>
            <a:ext cx="88056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Gases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Chemically Produced Gases Distinct from Air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Gases with Unique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Air not an 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Gases Combine with Liquids &amp; Solids, “Composition of Matter is Fundamental”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580" name="Picture 4" descr="Hales&amp;#39; pneumatic trough for gas collecting, 1720s - Stock Image - V900/0005  - Science Photo Libr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80" y="3023118"/>
            <a:ext cx="3028857" cy="375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99037" y="6466247"/>
            <a:ext cx="3533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Hale’s Pneumatic Trough for Collecting Gases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Mercury Definition, Facts, Symbol, Discovery, Property, Us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298" y="3677968"/>
            <a:ext cx="2063777" cy="115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rcury(II) oxide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749" y="3673662"/>
            <a:ext cx="1768300" cy="116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69998" y="4819379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Mercury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76069" y="4836435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Calx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Mercury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8042201" y="3844212"/>
            <a:ext cx="1362270" cy="23326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8054353" y="4389348"/>
            <a:ext cx="1362270" cy="23326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02284" y="3321877"/>
            <a:ext cx="1657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Heat in the Presence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Oxygen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6839" y="4682933"/>
            <a:ext cx="1628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Heat in the Absence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Oxygen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59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Stephen Ha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28" y="888741"/>
            <a:ext cx="1299694" cy="163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59122" y="795434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Stephen Hales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(1677 – 1761)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59122" y="2089353"/>
            <a:ext cx="3222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Quantified </a:t>
            </a:r>
            <a:r>
              <a:rPr lang="en-US" sz="1400" i="1" dirty="0" smtClean="0">
                <a:solidFill>
                  <a:schemeClr val="accent2">
                    <a:lumMod val="75000"/>
                  </a:schemeClr>
                </a:solidFill>
              </a:rPr>
              <a:t>Fixed Air 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(Carbon Dioxide)</a:t>
            </a:r>
          </a:p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Released During Heating Solid Substances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5604" name="Picture 4" descr="Joseph Black b17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28" y="2754863"/>
            <a:ext cx="1333514" cy="163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10034" y="268968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Joseph Black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(1728 – 1799)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4392" y="4161453"/>
            <a:ext cx="2922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Identified </a:t>
            </a:r>
            <a:r>
              <a:rPr lang="en-US" sz="1400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 Air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(Carbon Dioxide)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606" name="Picture 6" descr="Engraved portrait of Rutherfor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9428" y="4620985"/>
            <a:ext cx="1385341" cy="162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44769" y="4576160"/>
            <a:ext cx="1871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Daniel Rutherford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(1749 – 1819)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44769" y="6018110"/>
            <a:ext cx="2589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Identified </a:t>
            </a:r>
            <a:r>
              <a:rPr lang="en-US" sz="1400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Noxious Air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(Nitrogen)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608" name="Picture 8" descr="Henry Cavendish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143" y="982048"/>
            <a:ext cx="1339069" cy="163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567304" y="928397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Henry Cavendish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(1731 – 1810)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0212" y="2350963"/>
            <a:ext cx="2871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Isolated </a:t>
            </a:r>
            <a:r>
              <a:rPr lang="en-US" sz="1400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Inflammable Air 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(Hydrogen)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610" name="Picture 10" descr="Quarter-length portrait of a man in a black coat against a purple and blue curtain backdrop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143" y="2739502"/>
            <a:ext cx="1356161" cy="164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550212" y="2688826"/>
            <a:ext cx="1576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Joseph Priestly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(1733 – 1804)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67304" y="3335157"/>
            <a:ext cx="344806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Isolated Oxygen</a:t>
            </a:r>
          </a:p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r>
              <a:rPr lang="en-US" sz="1400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Nitrous Air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(Nitric Oxide)</a:t>
            </a:r>
          </a:p>
          <a:p>
            <a:r>
              <a:rPr lang="en-US" sz="1400" i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Dephlogisticated</a:t>
            </a:r>
            <a:r>
              <a:rPr lang="en-US" sz="1400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Nitrous Air 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(Nitrous Oxide)</a:t>
            </a:r>
          </a:p>
          <a:p>
            <a:r>
              <a:rPr lang="en-US" sz="1400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Marine Acid Air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(Hydrogen Chloride)</a:t>
            </a:r>
          </a:p>
          <a:p>
            <a:r>
              <a:rPr lang="en-US" sz="1400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Alkaline Air 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(Ammonia)</a:t>
            </a:r>
          </a:p>
          <a:p>
            <a:r>
              <a:rPr lang="en-US" sz="1400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Vitriolic Acid Air 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(Sulfur Dioxide)</a:t>
            </a:r>
          </a:p>
        </p:txBody>
      </p:sp>
      <p:pic>
        <p:nvPicPr>
          <p:cNvPr id="25612" name="Picture 12" descr="Carl Wilhelm Scheele | Biography, Discoveries, &amp;amp; Facts | Britannic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11143" y="5009818"/>
            <a:ext cx="1296268" cy="163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507411" y="4951770"/>
            <a:ext cx="2155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Wlhelm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Scheele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(1742 – 1786)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01799" y="6399677"/>
            <a:ext cx="1367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Isolated Oxygen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8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Antoine Lavoisier  (1743 – 1794)</a:t>
            </a:r>
            <a:endParaRPr lang="en-US" sz="3200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35" y="1464906"/>
            <a:ext cx="3492382" cy="4747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948613" y="6212035"/>
            <a:ext cx="55719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Portrait of Monsieur Lavoisier and his Wife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Jacques-Louis David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01452" y="1390952"/>
            <a:ext cx="4059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Father of Modern Chemistry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Textbook of Chemistry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701452" y="2430046"/>
            <a:ext cx="4282751" cy="186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01452" y="2663714"/>
            <a:ext cx="56691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Discovered Compound Nature of Water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Listed the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Extensive Studies of Respiration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Discovered Oxygen &amp; Overthrew Theory of Phlogiston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Enunciated Law of Conservation of Mass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Helped Establish the Metric System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584" y="2663714"/>
            <a:ext cx="1867416" cy="336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060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Box 8"/>
          <p:cNvSpPr txBox="1">
            <a:spLocks noChangeArrowheads="1"/>
          </p:cNvSpPr>
          <p:nvPr/>
        </p:nvSpPr>
        <p:spPr bwMode="auto">
          <a:xfrm>
            <a:off x="2671526" y="3262409"/>
            <a:ext cx="734047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and Classification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Matter</a:t>
            </a:r>
          </a:p>
        </p:txBody>
      </p:sp>
      <p:sp>
        <p:nvSpPr>
          <p:cNvPr id="2" name="Rectangle 1"/>
          <p:cNvSpPr/>
          <p:nvPr/>
        </p:nvSpPr>
        <p:spPr>
          <a:xfrm>
            <a:off x="2425566" y="3012707"/>
            <a:ext cx="7854215" cy="10972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3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1" y="4867276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988" y="4183064"/>
            <a:ext cx="26289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9" y="3124201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64" y="2065338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extBox 8"/>
          <p:cNvSpPr txBox="1">
            <a:spLocks noChangeArrowheads="1"/>
          </p:cNvSpPr>
          <p:nvPr/>
        </p:nvSpPr>
        <p:spPr bwMode="auto">
          <a:xfrm>
            <a:off x="5486400" y="990601"/>
            <a:ext cx="985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Earth?</a:t>
            </a:r>
          </a:p>
        </p:txBody>
      </p:sp>
      <p:cxnSp>
        <p:nvCxnSpPr>
          <p:cNvPr id="11" name="Straight Arrow Connector 10"/>
          <p:cNvCxnSpPr>
            <a:stCxn id="5126" idx="2"/>
          </p:cNvCxnSpPr>
          <p:nvPr/>
        </p:nvCxnSpPr>
        <p:spPr>
          <a:xfrm flipH="1">
            <a:off x="3810001" y="1452564"/>
            <a:ext cx="2170113" cy="5286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126" idx="2"/>
          </p:cNvCxnSpPr>
          <p:nvPr/>
        </p:nvCxnSpPr>
        <p:spPr>
          <a:xfrm flipH="1">
            <a:off x="4979989" y="1452563"/>
            <a:ext cx="1000125" cy="15367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126" idx="2"/>
          </p:cNvCxnSpPr>
          <p:nvPr/>
        </p:nvCxnSpPr>
        <p:spPr>
          <a:xfrm>
            <a:off x="5980114" y="1452564"/>
            <a:ext cx="725487" cy="246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126" idx="2"/>
          </p:cNvCxnSpPr>
          <p:nvPr/>
        </p:nvCxnSpPr>
        <p:spPr>
          <a:xfrm>
            <a:off x="5980114" y="1452564"/>
            <a:ext cx="2325687" cy="31194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1" name="TextBox 19"/>
          <p:cNvSpPr txBox="1">
            <a:spLocks noChangeArrowheads="1"/>
          </p:cNvSpPr>
          <p:nvPr/>
        </p:nvSpPr>
        <p:spPr bwMode="auto">
          <a:xfrm>
            <a:off x="1731964" y="5954713"/>
            <a:ext cx="34559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Is There A Substance Called Earth?</a:t>
            </a:r>
          </a:p>
        </p:txBody>
      </p:sp>
      <p:sp>
        <p:nvSpPr>
          <p:cNvPr id="5132" name="TextBox 20"/>
          <p:cNvSpPr txBox="1">
            <a:spLocks noChangeArrowheads="1"/>
          </p:cNvSpPr>
          <p:nvPr/>
        </p:nvSpPr>
        <p:spPr bwMode="auto">
          <a:xfrm>
            <a:off x="1731963" y="6311900"/>
            <a:ext cx="3757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Can These Samples Be Characterized?</a:t>
            </a:r>
          </a:p>
        </p:txBody>
      </p:sp>
    </p:spTree>
    <p:extLst>
      <p:ext uri="{BB962C8B-B14F-4D97-AF65-F5344CB8AC3E}">
        <p14:creationId xmlns:p14="http://schemas.microsoft.com/office/powerpoint/2010/main" val="218446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42064" y="3009900"/>
            <a:ext cx="4378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Historical Antecedents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63478" y="2839453"/>
            <a:ext cx="4668253" cy="10010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6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igh levels of nitrate found in Peoria drinking wa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686300"/>
            <a:ext cx="30480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8" descr="Is this water safe to drink? Israeli startup lets you know | The Times of  Isra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657600"/>
            <a:ext cx="27432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10" descr="Glass of water - ABC News (Australian Broadcasting Corporation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2971800"/>
            <a:ext cx="2570162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12" descr="15 benefits of drinking water and other water fact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2114550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TextBox 7"/>
          <p:cNvSpPr txBox="1">
            <a:spLocks noChangeArrowheads="1"/>
          </p:cNvSpPr>
          <p:nvPr/>
        </p:nvSpPr>
        <p:spPr bwMode="auto">
          <a:xfrm>
            <a:off x="5486401" y="990601"/>
            <a:ext cx="10461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Water?</a:t>
            </a:r>
          </a:p>
        </p:txBody>
      </p:sp>
      <p:cxnSp>
        <p:nvCxnSpPr>
          <p:cNvPr id="3" name="Straight Arrow Connector 2"/>
          <p:cNvCxnSpPr>
            <a:stCxn id="6150" idx="2"/>
          </p:cNvCxnSpPr>
          <p:nvPr/>
        </p:nvCxnSpPr>
        <p:spPr>
          <a:xfrm flipH="1">
            <a:off x="3276601" y="1452564"/>
            <a:ext cx="2733675" cy="5286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6150" idx="2"/>
          </p:cNvCxnSpPr>
          <p:nvPr/>
        </p:nvCxnSpPr>
        <p:spPr>
          <a:xfrm flipH="1">
            <a:off x="5029201" y="1452564"/>
            <a:ext cx="981075" cy="13668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150" idx="2"/>
          </p:cNvCxnSpPr>
          <p:nvPr/>
        </p:nvCxnSpPr>
        <p:spPr>
          <a:xfrm>
            <a:off x="6010276" y="1452564"/>
            <a:ext cx="1000125" cy="20526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150" idx="2"/>
          </p:cNvCxnSpPr>
          <p:nvPr/>
        </p:nvCxnSpPr>
        <p:spPr>
          <a:xfrm>
            <a:off x="6010276" y="1452564"/>
            <a:ext cx="3286125" cy="29670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5" name="TextBox 16"/>
          <p:cNvSpPr txBox="1">
            <a:spLocks noChangeArrowheads="1"/>
          </p:cNvSpPr>
          <p:nvPr/>
        </p:nvSpPr>
        <p:spPr bwMode="auto">
          <a:xfrm>
            <a:off x="1731963" y="5954713"/>
            <a:ext cx="34972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Is There A Substance Called Water?</a:t>
            </a:r>
          </a:p>
        </p:txBody>
      </p:sp>
      <p:sp>
        <p:nvSpPr>
          <p:cNvPr id="6156" name="TextBox 18"/>
          <p:cNvSpPr txBox="1">
            <a:spLocks noChangeArrowheads="1"/>
          </p:cNvSpPr>
          <p:nvPr/>
        </p:nvSpPr>
        <p:spPr bwMode="auto">
          <a:xfrm>
            <a:off x="1731963" y="6311900"/>
            <a:ext cx="3757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Can These Samples Be Characterized?</a:t>
            </a:r>
          </a:p>
        </p:txBody>
      </p:sp>
    </p:spTree>
    <p:extLst>
      <p:ext uri="{BB962C8B-B14F-4D97-AF65-F5344CB8AC3E}">
        <p14:creationId xmlns:p14="http://schemas.microsoft.com/office/powerpoint/2010/main" val="38815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1"/>
          <p:cNvSpPr txBox="1">
            <a:spLocks noChangeArrowheads="1"/>
          </p:cNvSpPr>
          <p:nvPr/>
        </p:nvSpPr>
        <p:spPr bwMode="auto">
          <a:xfrm>
            <a:off x="4800600" y="1376363"/>
            <a:ext cx="2057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</a:p>
        </p:txBody>
      </p:sp>
      <p:sp>
        <p:nvSpPr>
          <p:cNvPr id="8195" name="TextBox 3"/>
          <p:cNvSpPr txBox="1">
            <a:spLocks noChangeArrowheads="1"/>
          </p:cNvSpPr>
          <p:nvPr/>
        </p:nvSpPr>
        <p:spPr bwMode="auto">
          <a:xfrm>
            <a:off x="2930525" y="3517900"/>
            <a:ext cx="1758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Chemical</a:t>
            </a:r>
          </a:p>
        </p:txBody>
      </p:sp>
      <p:sp>
        <p:nvSpPr>
          <p:cNvPr id="8196" name="TextBox 4"/>
          <p:cNvSpPr txBox="1">
            <a:spLocks noChangeArrowheads="1"/>
          </p:cNvSpPr>
          <p:nvPr/>
        </p:nvSpPr>
        <p:spPr bwMode="auto">
          <a:xfrm>
            <a:off x="7388225" y="3517900"/>
            <a:ext cx="15763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Physical</a:t>
            </a:r>
          </a:p>
        </p:txBody>
      </p:sp>
      <p:sp>
        <p:nvSpPr>
          <p:cNvPr id="6" name="Rectangle 5"/>
          <p:cNvSpPr/>
          <p:nvPr/>
        </p:nvSpPr>
        <p:spPr>
          <a:xfrm>
            <a:off x="2590800" y="3276600"/>
            <a:ext cx="243840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0" y="1166813"/>
            <a:ext cx="243840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56425" y="3276600"/>
            <a:ext cx="243840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10" name="Straight Arrow Connector 9"/>
          <p:cNvCxnSpPr>
            <a:stCxn id="7" idx="2"/>
            <a:endCxn id="6" idx="0"/>
          </p:cNvCxnSpPr>
          <p:nvPr/>
        </p:nvCxnSpPr>
        <p:spPr>
          <a:xfrm flipH="1">
            <a:off x="3810000" y="2233614"/>
            <a:ext cx="1981200" cy="10429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5791201" y="2233614"/>
            <a:ext cx="2384425" cy="10429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825500" y="346076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en-US" sz="3600" dirty="0"/>
              <a:t>Processes</a:t>
            </a:r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5" y="2297113"/>
            <a:ext cx="18288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4"/>
          <p:cNvSpPr txBox="1">
            <a:spLocks noChangeArrowheads="1"/>
          </p:cNvSpPr>
          <p:nvPr/>
        </p:nvSpPr>
        <p:spPr bwMode="auto">
          <a:xfrm>
            <a:off x="1909763" y="4508501"/>
            <a:ext cx="12811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Rusting of Iron</a:t>
            </a:r>
          </a:p>
        </p:txBody>
      </p:sp>
      <p:pic>
        <p:nvPicPr>
          <p:cNvPr id="9221" name="Picture 8" descr="http://www.fphoto.com/site/asset/slideshow/Fphoto-31789205J-2R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450" y="3616326"/>
            <a:ext cx="1797050" cy="223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TextBox 7"/>
          <p:cNvSpPr txBox="1">
            <a:spLocks noChangeArrowheads="1"/>
          </p:cNvSpPr>
          <p:nvPr/>
        </p:nvSpPr>
        <p:spPr bwMode="auto">
          <a:xfrm>
            <a:off x="3252789" y="5870576"/>
            <a:ext cx="2744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Reaction of Nitric Acid and Copper</a:t>
            </a:r>
          </a:p>
        </p:txBody>
      </p:sp>
      <p:sp>
        <p:nvSpPr>
          <p:cNvPr id="9223" name="TextBox 6"/>
          <p:cNvSpPr txBox="1">
            <a:spLocks noChangeArrowheads="1"/>
          </p:cNvSpPr>
          <p:nvPr/>
        </p:nvSpPr>
        <p:spPr bwMode="auto">
          <a:xfrm>
            <a:off x="1335087" y="1201795"/>
            <a:ext cx="4257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Chemical Processes</a:t>
            </a:r>
          </a:p>
        </p:txBody>
      </p:sp>
      <p:pic>
        <p:nvPicPr>
          <p:cNvPr id="9224" name="Picture 2" descr="File:Et ba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2297113"/>
            <a:ext cx="16764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5" name="TextBox 3"/>
          <p:cNvSpPr txBox="1">
            <a:spLocks noChangeArrowheads="1"/>
          </p:cNvSpPr>
          <p:nvPr/>
        </p:nvSpPr>
        <p:spPr bwMode="auto">
          <a:xfrm>
            <a:off x="5443539" y="4508501"/>
            <a:ext cx="2181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Combustion of Wood in Air</a:t>
            </a:r>
          </a:p>
        </p:txBody>
      </p:sp>
      <p:pic>
        <p:nvPicPr>
          <p:cNvPr id="9226" name="Picture 7" descr="http://ykonline.yksd.com/distanceedcourses/Courses/EarthScience/lessons/SecondQuarter/Chapter06/6-1/pictures/16waterReacti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489" y="3581400"/>
            <a:ext cx="2947987" cy="221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7" name="TextBox 5"/>
          <p:cNvSpPr txBox="1">
            <a:spLocks noChangeArrowheads="1"/>
          </p:cNvSpPr>
          <p:nvPr/>
        </p:nvSpPr>
        <p:spPr bwMode="auto">
          <a:xfrm>
            <a:off x="7442200" y="5792789"/>
            <a:ext cx="3225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Reaction of Elemental Potassium in Water</a:t>
            </a:r>
          </a:p>
        </p:txBody>
      </p:sp>
    </p:spTree>
    <p:extLst>
      <p:ext uri="{BB962C8B-B14F-4D97-AF65-F5344CB8AC3E}">
        <p14:creationId xmlns:p14="http://schemas.microsoft.com/office/powerpoint/2010/main" val="82345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4" y="3657600"/>
            <a:ext cx="14954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Box 5"/>
          <p:cNvSpPr txBox="1">
            <a:spLocks noChangeArrowheads="1"/>
          </p:cNvSpPr>
          <p:nvPr/>
        </p:nvSpPr>
        <p:spPr bwMode="auto">
          <a:xfrm>
            <a:off x="4862513" y="5516564"/>
            <a:ext cx="13827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Boiling of Water</a:t>
            </a:r>
          </a:p>
        </p:txBody>
      </p:sp>
      <p:sp>
        <p:nvSpPr>
          <p:cNvPr id="10244" name="TextBox 4"/>
          <p:cNvSpPr txBox="1">
            <a:spLocks noChangeArrowheads="1"/>
          </p:cNvSpPr>
          <p:nvPr/>
        </p:nvSpPr>
        <p:spPr bwMode="auto">
          <a:xfrm>
            <a:off x="2220914" y="4114801"/>
            <a:ext cx="1830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“Scratching” a Surface</a:t>
            </a:r>
          </a:p>
        </p:txBody>
      </p:sp>
      <p:pic>
        <p:nvPicPr>
          <p:cNvPr id="10245" name="Picture 7" descr="http://www.ingridscience.ca/sites/default/files/images/activities/img_65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13" y="2286000"/>
            <a:ext cx="2438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Box 6"/>
          <p:cNvSpPr txBox="1">
            <a:spLocks noChangeArrowheads="1"/>
          </p:cNvSpPr>
          <p:nvPr/>
        </p:nvSpPr>
        <p:spPr bwMode="auto">
          <a:xfrm>
            <a:off x="1324797" y="989014"/>
            <a:ext cx="4124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Physical Processes</a:t>
            </a:r>
          </a:p>
        </p:txBody>
      </p:sp>
      <p:pic>
        <p:nvPicPr>
          <p:cNvPr id="1024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1" y="2743200"/>
            <a:ext cx="13747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101" y="2286000"/>
            <a:ext cx="14636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9" name="TextBox 4"/>
          <p:cNvSpPr txBox="1">
            <a:spLocks noChangeArrowheads="1"/>
          </p:cNvSpPr>
          <p:nvPr/>
        </p:nvSpPr>
        <p:spPr bwMode="auto">
          <a:xfrm>
            <a:off x="7261225" y="4572001"/>
            <a:ext cx="23764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Dissolving Table Salt in Water</a:t>
            </a:r>
          </a:p>
        </p:txBody>
      </p:sp>
    </p:spTree>
    <p:extLst>
      <p:ext uri="{BB962C8B-B14F-4D97-AF65-F5344CB8AC3E}">
        <p14:creationId xmlns:p14="http://schemas.microsoft.com/office/powerpoint/2010/main" val="165584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3600"/>
              <a:t>Properties</a:t>
            </a: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09801"/>
            <a:ext cx="1905000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2000250" y="4554539"/>
            <a:ext cx="1409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Reactivity in Air</a:t>
            </a:r>
          </a:p>
        </p:txBody>
      </p:sp>
      <p:pic>
        <p:nvPicPr>
          <p:cNvPr id="11269" name="Picture 2" descr="File:Et baa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325" y="2216150"/>
            <a:ext cx="17716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Box 5"/>
          <p:cNvSpPr txBox="1">
            <a:spLocks noChangeArrowheads="1"/>
          </p:cNvSpPr>
          <p:nvPr/>
        </p:nvSpPr>
        <p:spPr bwMode="auto">
          <a:xfrm>
            <a:off x="1256506" y="1257300"/>
            <a:ext cx="4306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Chemical Properties</a:t>
            </a:r>
          </a:p>
        </p:txBody>
      </p:sp>
      <p:pic>
        <p:nvPicPr>
          <p:cNvPr id="11271" name="Picture 8" descr="http://www.fphoto.com/site/asset/slideshow/Fphoto-31789205J-2R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38" y="4027488"/>
            <a:ext cx="1905000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7" descr="http://ykonline.yksd.com/distanceedcourses/Courses/EarthScience/lessons/SecondQuarter/Chapter06/6-1/pictures/16waterReacti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027488"/>
            <a:ext cx="2844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3" name="TextBox 3"/>
          <p:cNvSpPr txBox="1">
            <a:spLocks noChangeArrowheads="1"/>
          </p:cNvSpPr>
          <p:nvPr/>
        </p:nvSpPr>
        <p:spPr bwMode="auto">
          <a:xfrm>
            <a:off x="5956300" y="4578351"/>
            <a:ext cx="1409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Reactivity in Air</a:t>
            </a:r>
          </a:p>
        </p:txBody>
      </p:sp>
      <p:sp>
        <p:nvSpPr>
          <p:cNvPr id="11274" name="TextBox 2"/>
          <p:cNvSpPr txBox="1">
            <a:spLocks noChangeArrowheads="1"/>
          </p:cNvSpPr>
          <p:nvPr/>
        </p:nvSpPr>
        <p:spPr bwMode="auto">
          <a:xfrm>
            <a:off x="3438525" y="6396039"/>
            <a:ext cx="2959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Reactivity in Concentrated Nitric Acid</a:t>
            </a:r>
          </a:p>
        </p:txBody>
      </p:sp>
      <p:sp>
        <p:nvSpPr>
          <p:cNvPr id="11275" name="TextBox 4"/>
          <p:cNvSpPr txBox="1">
            <a:spLocks noChangeArrowheads="1"/>
          </p:cNvSpPr>
          <p:nvPr/>
        </p:nvSpPr>
        <p:spPr bwMode="auto">
          <a:xfrm>
            <a:off x="8307388" y="6161089"/>
            <a:ext cx="15732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Reactivity in Water</a:t>
            </a:r>
          </a:p>
        </p:txBody>
      </p:sp>
    </p:spTree>
    <p:extLst>
      <p:ext uri="{BB962C8B-B14F-4D97-AF65-F5344CB8AC3E}">
        <p14:creationId xmlns:p14="http://schemas.microsoft.com/office/powerpoint/2010/main" val="26434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4" y="3657600"/>
            <a:ext cx="14954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Box 4"/>
          <p:cNvSpPr txBox="1">
            <a:spLocks noChangeArrowheads="1"/>
          </p:cNvSpPr>
          <p:nvPr/>
        </p:nvSpPr>
        <p:spPr bwMode="auto">
          <a:xfrm>
            <a:off x="2481264" y="4114801"/>
            <a:ext cx="13096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Mohs Hardness</a:t>
            </a:r>
          </a:p>
        </p:txBody>
      </p:sp>
      <p:pic>
        <p:nvPicPr>
          <p:cNvPr id="12292" name="Picture 7" descr="http://www.ingridscience.ca/sites/default/files/images/activities/img_65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13" y="2286000"/>
            <a:ext cx="2438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Box 6"/>
          <p:cNvSpPr txBox="1">
            <a:spLocks noChangeArrowheads="1"/>
          </p:cNvSpPr>
          <p:nvPr/>
        </p:nvSpPr>
        <p:spPr bwMode="auto">
          <a:xfrm>
            <a:off x="1190791" y="996896"/>
            <a:ext cx="41735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Physical Properties</a:t>
            </a:r>
          </a:p>
        </p:txBody>
      </p:sp>
      <p:pic>
        <p:nvPicPr>
          <p:cNvPr id="122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1" y="2743200"/>
            <a:ext cx="13747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101" y="2286000"/>
            <a:ext cx="14636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TextBox 1"/>
          <p:cNvSpPr txBox="1">
            <a:spLocks noChangeArrowheads="1"/>
          </p:cNvSpPr>
          <p:nvPr/>
        </p:nvSpPr>
        <p:spPr bwMode="auto">
          <a:xfrm>
            <a:off x="4962525" y="5486401"/>
            <a:ext cx="1182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Boiling Point</a:t>
            </a:r>
          </a:p>
        </p:txBody>
      </p:sp>
      <p:sp>
        <p:nvSpPr>
          <p:cNvPr id="12297" name="TextBox 3"/>
          <p:cNvSpPr txBox="1">
            <a:spLocks noChangeArrowheads="1"/>
          </p:cNvSpPr>
          <p:nvPr/>
        </p:nvSpPr>
        <p:spPr bwMode="auto">
          <a:xfrm>
            <a:off x="8075614" y="4572001"/>
            <a:ext cx="9032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Solubility</a:t>
            </a:r>
          </a:p>
        </p:txBody>
      </p:sp>
    </p:spTree>
    <p:extLst>
      <p:ext uri="{BB962C8B-B14F-4D97-AF65-F5344CB8AC3E}">
        <p14:creationId xmlns:p14="http://schemas.microsoft.com/office/powerpoint/2010/main" val="1778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2286001" y="762001"/>
            <a:ext cx="5453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Intensive </a:t>
            </a:r>
            <a:r>
              <a:rPr lang="en-US" alt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vs.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Extensive Physical Properties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3" y="1509713"/>
            <a:ext cx="3048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2" descr="Clear Droplets of Wa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1"/>
            <a:ext cx="28575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4" descr="Swimming Po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636964"/>
            <a:ext cx="3581400" cy="238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2"/>
          <p:cNvSpPr txBox="1">
            <a:spLocks noChangeArrowheads="1"/>
          </p:cNvSpPr>
          <p:nvPr/>
        </p:nvSpPr>
        <p:spPr bwMode="auto">
          <a:xfrm>
            <a:off x="2587626" y="3549650"/>
            <a:ext cx="15922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Vol = 1 mL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Density = 1.0 g/mL</a:t>
            </a:r>
          </a:p>
        </p:txBody>
      </p:sp>
      <p:sp>
        <p:nvSpPr>
          <p:cNvPr id="14343" name="TextBox 3"/>
          <p:cNvSpPr txBox="1">
            <a:spLocks noChangeArrowheads="1"/>
          </p:cNvSpPr>
          <p:nvPr/>
        </p:nvSpPr>
        <p:spPr bwMode="auto">
          <a:xfrm>
            <a:off x="4800601" y="5675314"/>
            <a:ext cx="15922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Vol = 500 mL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Density = 1.0 g/mL</a:t>
            </a:r>
          </a:p>
        </p:txBody>
      </p:sp>
      <p:sp>
        <p:nvSpPr>
          <p:cNvPr id="14344" name="TextBox 4"/>
          <p:cNvSpPr txBox="1">
            <a:spLocks noChangeArrowheads="1"/>
          </p:cNvSpPr>
          <p:nvPr/>
        </p:nvSpPr>
        <p:spPr bwMode="auto">
          <a:xfrm>
            <a:off x="7162801" y="6334126"/>
            <a:ext cx="15922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Vol = 20000 gal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Density = 1.0 g/mL</a:t>
            </a:r>
          </a:p>
        </p:txBody>
      </p:sp>
      <p:sp>
        <p:nvSpPr>
          <p:cNvPr id="14345" name="TextBox 5"/>
          <p:cNvSpPr txBox="1">
            <a:spLocks noChangeArrowheads="1"/>
          </p:cNvSpPr>
          <p:nvPr/>
        </p:nvSpPr>
        <p:spPr bwMode="auto">
          <a:xfrm>
            <a:off x="2438401" y="3267075"/>
            <a:ext cx="1262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Water Drop</a:t>
            </a:r>
          </a:p>
        </p:txBody>
      </p:sp>
      <p:sp>
        <p:nvSpPr>
          <p:cNvPr id="14346" name="TextBox 7"/>
          <p:cNvSpPr txBox="1">
            <a:spLocks noChangeArrowheads="1"/>
          </p:cNvSpPr>
          <p:nvPr/>
        </p:nvSpPr>
        <p:spPr bwMode="auto">
          <a:xfrm>
            <a:off x="4608514" y="5319714"/>
            <a:ext cx="1546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Glass of Water</a:t>
            </a:r>
          </a:p>
        </p:txBody>
      </p:sp>
      <p:sp>
        <p:nvSpPr>
          <p:cNvPr id="14347" name="TextBox 8"/>
          <p:cNvSpPr txBox="1">
            <a:spLocks noChangeArrowheads="1"/>
          </p:cNvSpPr>
          <p:nvPr/>
        </p:nvSpPr>
        <p:spPr bwMode="auto">
          <a:xfrm>
            <a:off x="6854826" y="6026150"/>
            <a:ext cx="2519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Water in Swimming Pool</a:t>
            </a:r>
          </a:p>
        </p:txBody>
      </p:sp>
    </p:spTree>
    <p:extLst>
      <p:ext uri="{BB962C8B-B14F-4D97-AF65-F5344CB8AC3E}">
        <p14:creationId xmlns:p14="http://schemas.microsoft.com/office/powerpoint/2010/main" val="123782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1"/>
          <p:cNvSpPr txBox="1">
            <a:spLocks noChangeArrowheads="1"/>
          </p:cNvSpPr>
          <p:nvPr/>
        </p:nvSpPr>
        <p:spPr bwMode="auto">
          <a:xfrm>
            <a:off x="4800600" y="1376363"/>
            <a:ext cx="2057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</a:p>
        </p:txBody>
      </p:sp>
      <p:sp>
        <p:nvSpPr>
          <p:cNvPr id="15363" name="TextBox 3"/>
          <p:cNvSpPr txBox="1">
            <a:spLocks noChangeArrowheads="1"/>
          </p:cNvSpPr>
          <p:nvPr/>
        </p:nvSpPr>
        <p:spPr bwMode="auto">
          <a:xfrm>
            <a:off x="2930525" y="3517900"/>
            <a:ext cx="1758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Chemical</a:t>
            </a:r>
          </a:p>
        </p:txBody>
      </p:sp>
      <p:sp>
        <p:nvSpPr>
          <p:cNvPr id="15364" name="TextBox 4"/>
          <p:cNvSpPr txBox="1">
            <a:spLocks noChangeArrowheads="1"/>
          </p:cNvSpPr>
          <p:nvPr/>
        </p:nvSpPr>
        <p:spPr bwMode="auto">
          <a:xfrm>
            <a:off x="7388225" y="3517900"/>
            <a:ext cx="15763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Physical</a:t>
            </a:r>
          </a:p>
        </p:txBody>
      </p:sp>
      <p:sp>
        <p:nvSpPr>
          <p:cNvPr id="6" name="Rectangle 5"/>
          <p:cNvSpPr/>
          <p:nvPr/>
        </p:nvSpPr>
        <p:spPr>
          <a:xfrm>
            <a:off x="2590800" y="3276600"/>
            <a:ext cx="243840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0" y="1166813"/>
            <a:ext cx="243840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56425" y="3276600"/>
            <a:ext cx="243840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10" name="Straight Arrow Connector 9"/>
          <p:cNvCxnSpPr>
            <a:stCxn id="7" idx="2"/>
            <a:endCxn id="6" idx="0"/>
          </p:cNvCxnSpPr>
          <p:nvPr/>
        </p:nvCxnSpPr>
        <p:spPr>
          <a:xfrm flipH="1">
            <a:off x="3810000" y="2233614"/>
            <a:ext cx="1981200" cy="10429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5791201" y="2233614"/>
            <a:ext cx="2384425" cy="10429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876800" y="5562600"/>
            <a:ext cx="243840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96200" y="5551488"/>
            <a:ext cx="243840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5372" name="TextBox 2"/>
          <p:cNvSpPr txBox="1">
            <a:spLocks noChangeArrowheads="1"/>
          </p:cNvSpPr>
          <p:nvPr/>
        </p:nvSpPr>
        <p:spPr bwMode="auto">
          <a:xfrm>
            <a:off x="5219700" y="5803900"/>
            <a:ext cx="16906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Intensive</a:t>
            </a:r>
          </a:p>
        </p:txBody>
      </p:sp>
      <p:sp>
        <p:nvSpPr>
          <p:cNvPr id="15373" name="TextBox 8"/>
          <p:cNvSpPr txBox="1">
            <a:spLocks noChangeArrowheads="1"/>
          </p:cNvSpPr>
          <p:nvPr/>
        </p:nvSpPr>
        <p:spPr bwMode="auto">
          <a:xfrm>
            <a:off x="8013700" y="5803900"/>
            <a:ext cx="180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Extensive</a:t>
            </a:r>
          </a:p>
        </p:txBody>
      </p:sp>
      <p:cxnSp>
        <p:nvCxnSpPr>
          <p:cNvPr id="15" name="Straight Arrow Connector 14"/>
          <p:cNvCxnSpPr>
            <a:stCxn id="8" idx="2"/>
            <a:endCxn id="11" idx="0"/>
          </p:cNvCxnSpPr>
          <p:nvPr/>
        </p:nvCxnSpPr>
        <p:spPr>
          <a:xfrm flipH="1">
            <a:off x="6096001" y="4343400"/>
            <a:ext cx="2079625" cy="1219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  <a:endCxn id="13" idx="0"/>
          </p:cNvCxnSpPr>
          <p:nvPr/>
        </p:nvCxnSpPr>
        <p:spPr>
          <a:xfrm>
            <a:off x="8175626" y="4343400"/>
            <a:ext cx="739775" cy="12080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81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3600"/>
              <a:t>Examples</a:t>
            </a:r>
          </a:p>
        </p:txBody>
      </p:sp>
      <p:pic>
        <p:nvPicPr>
          <p:cNvPr id="18435" name="Picture 2" descr="Malachite - Wikiped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17639"/>
            <a:ext cx="2235200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extBox 3"/>
          <p:cNvSpPr txBox="1">
            <a:spLocks noChangeArrowheads="1"/>
          </p:cNvSpPr>
          <p:nvPr/>
        </p:nvSpPr>
        <p:spPr bwMode="auto">
          <a:xfrm>
            <a:off x="2362201" y="2906714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Malachite</a:t>
            </a:r>
          </a:p>
        </p:txBody>
      </p:sp>
      <p:pic>
        <p:nvPicPr>
          <p:cNvPr id="18437" name="Picture 2" descr="https://4.imimg.com/data4/OC/AR/ANDROID-5779413/product-500x50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912938"/>
            <a:ext cx="1828800" cy="324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2" descr="High levels of nitrate found in Peoria drinking wa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429000"/>
            <a:ext cx="30480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9" name="TextBox 4"/>
          <p:cNvSpPr txBox="1">
            <a:spLocks noChangeArrowheads="1"/>
          </p:cNvSpPr>
          <p:nvPr/>
        </p:nvSpPr>
        <p:spPr bwMode="auto">
          <a:xfrm>
            <a:off x="5105400" y="5156200"/>
            <a:ext cx="730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</a:p>
        </p:txBody>
      </p:sp>
      <p:sp>
        <p:nvSpPr>
          <p:cNvPr id="18440" name="TextBox 6"/>
          <p:cNvSpPr txBox="1">
            <a:spLocks noChangeArrowheads="1"/>
          </p:cNvSpPr>
          <p:nvPr/>
        </p:nvSpPr>
        <p:spPr bwMode="auto">
          <a:xfrm>
            <a:off x="8308976" y="5156200"/>
            <a:ext cx="1985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Hydrogen Peroxide</a:t>
            </a:r>
          </a:p>
        </p:txBody>
      </p:sp>
      <p:sp>
        <p:nvSpPr>
          <p:cNvPr id="18441" name="TextBox 1"/>
          <p:cNvSpPr txBox="1">
            <a:spLocks noChangeArrowheads="1"/>
          </p:cNvSpPr>
          <p:nvPr/>
        </p:nvSpPr>
        <p:spPr bwMode="auto">
          <a:xfrm>
            <a:off x="2520950" y="3200400"/>
            <a:ext cx="16970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color = Dark Green</a:t>
            </a:r>
          </a:p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mp = 200</a:t>
            </a:r>
            <a:r>
              <a:rPr lang="en-US" altLang="en-US" sz="12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bp = 260</a:t>
            </a:r>
            <a:r>
              <a:rPr lang="en-US" altLang="en-US" sz="12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C w/ decomp</a:t>
            </a:r>
          </a:p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density = 4.0 g/cm</a:t>
            </a:r>
            <a:r>
              <a:rPr lang="en-US" altLang="en-US" sz="12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Mohs hardness = 35. – 4</a:t>
            </a:r>
          </a:p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Insoluble in Water</a:t>
            </a:r>
          </a:p>
        </p:txBody>
      </p:sp>
      <p:sp>
        <p:nvSpPr>
          <p:cNvPr id="18442" name="TextBox 2"/>
          <p:cNvSpPr txBox="1">
            <a:spLocks noChangeArrowheads="1"/>
          </p:cNvSpPr>
          <p:nvPr/>
        </p:nvSpPr>
        <p:spPr bwMode="auto">
          <a:xfrm>
            <a:off x="5480050" y="5526088"/>
            <a:ext cx="13922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color = transparent</a:t>
            </a:r>
          </a:p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mp = 0</a:t>
            </a:r>
            <a:r>
              <a:rPr lang="en-US" altLang="en-US" sz="12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bp = 100</a:t>
            </a:r>
            <a:r>
              <a:rPr lang="en-US" altLang="en-US" sz="12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Density = 1.0 g/mL</a:t>
            </a:r>
          </a:p>
        </p:txBody>
      </p:sp>
      <p:sp>
        <p:nvSpPr>
          <p:cNvPr id="18443" name="TextBox 3"/>
          <p:cNvSpPr txBox="1">
            <a:spLocks noChangeArrowheads="1"/>
          </p:cNvSpPr>
          <p:nvPr/>
        </p:nvSpPr>
        <p:spPr bwMode="auto">
          <a:xfrm>
            <a:off x="8480425" y="5526088"/>
            <a:ext cx="19700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color = translucent light blue</a:t>
            </a:r>
          </a:p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slightly viscous</a:t>
            </a:r>
          </a:p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mp = -0.43</a:t>
            </a:r>
            <a:r>
              <a:rPr lang="en-US" altLang="en-US" sz="12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bp = 150.2</a:t>
            </a:r>
            <a:r>
              <a:rPr lang="en-US" altLang="en-US" sz="12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C w/ decomp</a:t>
            </a:r>
          </a:p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density = 1.450 g/mL</a:t>
            </a:r>
          </a:p>
          <a:p>
            <a:r>
              <a:rPr lang="en-US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Miscible with Water</a:t>
            </a:r>
          </a:p>
        </p:txBody>
      </p:sp>
    </p:spTree>
    <p:extLst>
      <p:ext uri="{BB962C8B-B14F-4D97-AF65-F5344CB8AC3E}">
        <p14:creationId xmlns:p14="http://schemas.microsoft.com/office/powerpoint/2010/main" val="96123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dirty="0" smtClean="0"/>
              <a:t>Classification of Matter</a:t>
            </a:r>
            <a:endParaRPr lang="en-US" altLang="en-US" sz="3600" dirty="0"/>
          </a:p>
        </p:txBody>
      </p:sp>
      <p:pic>
        <p:nvPicPr>
          <p:cNvPr id="7171" name="Picture 2" descr="http://www.andybrain.com/sciencelab/wp-content/uploads/2008/04/ice-water-volu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371600"/>
            <a:ext cx="22542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http://www.beg.utexas.edu/mainweb/publications/graphics/granite-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463550"/>
            <a:ext cx="26670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Box 6"/>
          <p:cNvSpPr txBox="1">
            <a:spLocks noChangeArrowheads="1"/>
          </p:cNvSpPr>
          <p:nvPr/>
        </p:nvSpPr>
        <p:spPr bwMode="auto">
          <a:xfrm>
            <a:off x="2438401" y="4114800"/>
            <a:ext cx="1101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Ice-Water</a:t>
            </a:r>
          </a:p>
        </p:txBody>
      </p:sp>
      <p:sp>
        <p:nvSpPr>
          <p:cNvPr id="7174" name="TextBox 7"/>
          <p:cNvSpPr txBox="1">
            <a:spLocks noChangeArrowheads="1"/>
          </p:cNvSpPr>
          <p:nvPr/>
        </p:nvSpPr>
        <p:spPr bwMode="auto">
          <a:xfrm>
            <a:off x="8686800" y="2427288"/>
            <a:ext cx="881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Calibri" panose="020F0502020204030204" pitchFamily="34" charset="0"/>
              </a:rPr>
              <a:t>Granite</a:t>
            </a:r>
          </a:p>
        </p:txBody>
      </p:sp>
      <p:pic>
        <p:nvPicPr>
          <p:cNvPr id="7175" name="Picture 6" descr="Brass Tube C330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5137"/>
            <a:ext cx="21336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6" name="TextBox 9"/>
          <p:cNvSpPr txBox="1">
            <a:spLocks noChangeArrowheads="1"/>
          </p:cNvSpPr>
          <p:nvPr/>
        </p:nvSpPr>
        <p:spPr bwMode="auto">
          <a:xfrm>
            <a:off x="6033321" y="2070100"/>
            <a:ext cx="674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Calibri" panose="020F0502020204030204" pitchFamily="34" charset="0"/>
              </a:rPr>
              <a:t>Brass</a:t>
            </a:r>
          </a:p>
        </p:txBody>
      </p:sp>
      <p:pic>
        <p:nvPicPr>
          <p:cNvPr id="7177" name="Picture 8" descr="http://eo.ucar.edu/kids/sky/images/air1_s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572000"/>
            <a:ext cx="2540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8" name="TextBox 11"/>
          <p:cNvSpPr txBox="1">
            <a:spLocks noChangeArrowheads="1"/>
          </p:cNvSpPr>
          <p:nvPr/>
        </p:nvSpPr>
        <p:spPr bwMode="auto">
          <a:xfrm>
            <a:off x="2362200" y="6488114"/>
            <a:ext cx="4508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Air</a:t>
            </a:r>
          </a:p>
        </p:txBody>
      </p:sp>
      <p:pic>
        <p:nvPicPr>
          <p:cNvPr id="7179" name="Picture 10" descr="http://t1.gstatic.com/images?q=tbn:8o7Z6yoWi1yLLM:http://i172.photobucket.com/albums/w13/b_ball4marty/CIMG3573.jpg&amp;t=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2819400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0" name="TextBox 13"/>
          <p:cNvSpPr txBox="1">
            <a:spLocks noChangeArrowheads="1"/>
          </p:cNvSpPr>
          <p:nvPr/>
        </p:nvSpPr>
        <p:spPr bwMode="auto">
          <a:xfrm>
            <a:off x="5257801" y="4648200"/>
            <a:ext cx="1158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Salt Water</a:t>
            </a:r>
          </a:p>
        </p:txBody>
      </p:sp>
      <p:pic>
        <p:nvPicPr>
          <p:cNvPr id="7181" name="Picture 12" descr="http://www.ecoliblog.com/uploads/image/7_5milk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819400"/>
            <a:ext cx="2438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2" name="TextBox 15"/>
          <p:cNvSpPr txBox="1">
            <a:spLocks noChangeArrowheads="1"/>
          </p:cNvSpPr>
          <p:nvPr/>
        </p:nvSpPr>
        <p:spPr bwMode="auto">
          <a:xfrm>
            <a:off x="8001000" y="5181600"/>
            <a:ext cx="592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Milk</a:t>
            </a:r>
          </a:p>
        </p:txBody>
      </p:sp>
      <p:pic>
        <p:nvPicPr>
          <p:cNvPr id="7183" name="Picture 14" descr="http://tinfoiler.com/wp-content/uploads/2010/05/Oil-and-water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800600"/>
            <a:ext cx="12192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4" name="TextBox 17"/>
          <p:cNvSpPr txBox="1">
            <a:spLocks noChangeArrowheads="1"/>
          </p:cNvSpPr>
          <p:nvPr/>
        </p:nvSpPr>
        <p:spPr bwMode="auto">
          <a:xfrm>
            <a:off x="7696201" y="6324600"/>
            <a:ext cx="1089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Oil-Water</a:t>
            </a:r>
          </a:p>
        </p:txBody>
      </p:sp>
    </p:spTree>
    <p:extLst>
      <p:ext uri="{BB962C8B-B14F-4D97-AF65-F5344CB8AC3E}">
        <p14:creationId xmlns:p14="http://schemas.microsoft.com/office/powerpoint/2010/main" val="120169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sparks came like a flame and caught the dry leav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63" y="759506"/>
            <a:ext cx="4114800" cy="549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44521" y="759506"/>
            <a:ext cx="694747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may be argued that man has practiced chemistry from the time he learned to control fire.</a:t>
            </a:r>
          </a:p>
          <a:p>
            <a:r>
              <a:rPr lang="en-U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Sinanthropus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pekinensis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huddling in his caves near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Choukoutein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half million years ago, left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accumulation of ashes, charcoal and charred bones testifying to his use of fire.  It would be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oolhardy to consider him a chemist in any more than the vaguest sense, for he undoubtedly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sed fire more for warmth and protection from wild animals than for transformation of matter.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was a fire-tender rather than a fire-maker.  Only with the latter advance did primitive man </a:t>
            </a: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reach the point where he was truly able to control fire and to go on to use it effectively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cooking,  pottery-making and metal smelting, all of them involved in early chemical arts.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45624" y="2724538"/>
            <a:ext cx="266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of Modern Chemistry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Aaron J.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Ihde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87423" y="6255432"/>
            <a:ext cx="1433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www.Gutenberg.org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https://images-na.ssl-images-amazon.com/images/I/41rC5KnAFVL._SX311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720" y="3288681"/>
            <a:ext cx="1860908" cy="296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60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141473" y="1814902"/>
          <a:ext cx="5114925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Bitmap Image" r:id="rId3" imgW="5114286" imgH="1647619" progId="Paint.Picture">
                  <p:embed/>
                </p:oleObj>
              </mc:Choice>
              <mc:Fallback>
                <p:oleObj name="Bitmap Image" r:id="rId3" imgW="5114286" imgH="1647619" progId="Paint.Picture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473" y="1814902"/>
                        <a:ext cx="5114925" cy="164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141473" y="3872204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 Systems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1473" y="5057192"/>
            <a:ext cx="3065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Homogeneous Systems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28596" y="4326198"/>
            <a:ext cx="306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system with multiple phases.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0169" y="5511187"/>
            <a:ext cx="2287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single phase system.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04992" y="3864533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01495" y="4326198"/>
            <a:ext cx="502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region that is uniform in its properties throughout.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Copper Sulfate Aqueou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475" y="4782886"/>
            <a:ext cx="1431075" cy="18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71600" y="1206062"/>
            <a:ext cx="321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 Mixtures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68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andybrain.com/sciencelab/wp-content/uploads/2008/04/ice-water-volu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95" y="1828800"/>
            <a:ext cx="22542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4" descr="http://tinfoiler.com/wp-content/uploads/2010/05/Oil-and-wa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06" y="1828800"/>
            <a:ext cx="1807028" cy="2738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://www.beg.utexas.edu/mainweb/publications/graphics/granite-4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203" y="1828799"/>
            <a:ext cx="3651703" cy="2738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24660" y="4567576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Phases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4118" y="4567576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Phases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23576" y="4567576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Phases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60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2" descr="http://imghost.indiamart.com/data/L/B/MY-991923/19_250x2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954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http://chopperdanceblog.com/wp-content/uploads/2007/12/liqui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47800"/>
            <a:ext cx="33528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6" descr="http://www.thegreenrepublic.co.uk/wp-content/uploads/2008/09/xerox-solid-ink-printers_581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447800"/>
            <a:ext cx="21971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TextBox 5"/>
          <p:cNvSpPr txBox="1">
            <a:spLocks noChangeArrowheads="1"/>
          </p:cNvSpPr>
          <p:nvPr/>
        </p:nvSpPr>
        <p:spPr bwMode="auto">
          <a:xfrm>
            <a:off x="2514601" y="3657600"/>
            <a:ext cx="530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Gas</a:t>
            </a:r>
          </a:p>
        </p:txBody>
      </p:sp>
      <p:sp>
        <p:nvSpPr>
          <p:cNvPr id="8199" name="TextBox 6"/>
          <p:cNvSpPr txBox="1">
            <a:spLocks noChangeArrowheads="1"/>
          </p:cNvSpPr>
          <p:nvPr/>
        </p:nvSpPr>
        <p:spPr bwMode="auto">
          <a:xfrm>
            <a:off x="5334001" y="3657600"/>
            <a:ext cx="754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Liquid</a:t>
            </a:r>
          </a:p>
        </p:txBody>
      </p:sp>
      <p:sp>
        <p:nvSpPr>
          <p:cNvPr id="8200" name="TextBox 7"/>
          <p:cNvSpPr txBox="1">
            <a:spLocks noChangeArrowheads="1"/>
          </p:cNvSpPr>
          <p:nvPr/>
        </p:nvSpPr>
        <p:spPr bwMode="auto">
          <a:xfrm>
            <a:off x="8991601" y="3657600"/>
            <a:ext cx="639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Solid</a:t>
            </a:r>
          </a:p>
        </p:txBody>
      </p:sp>
      <p:pic>
        <p:nvPicPr>
          <p:cNvPr id="8201" name="Picture 8" descr="http://t3.gstatic.com/images?q=tbn:ANd9GcTdeyLSsFed0beoviNesaIn1BMVJH5CrO_Jfp4N-81mZuKyFx8&amp;t=1&amp;usg=__9TX5dlV5KOxPcWVIDQd_WdAuJSA=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4419601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10" descr="http://t1.gstatic.com/images?q=tbn:ANd9GcRbhDi_sxd9gr99c4KDGbib-DtviFgne7AcRahfTMSwaiSi1r0&amp;t=1&amp;usg=__keflDJRmJV6NY1rMaz0CvoWcmCg=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419601"/>
            <a:ext cx="1752600" cy="177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3" name="TextBox 11"/>
          <p:cNvSpPr txBox="1">
            <a:spLocks noChangeArrowheads="1"/>
          </p:cNvSpPr>
          <p:nvPr/>
        </p:nvSpPr>
        <p:spPr bwMode="auto">
          <a:xfrm>
            <a:off x="3124201" y="6324600"/>
            <a:ext cx="25955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Bose Einstein Condensate</a:t>
            </a:r>
          </a:p>
        </p:txBody>
      </p:sp>
      <p:sp>
        <p:nvSpPr>
          <p:cNvPr id="8204" name="TextBox 12"/>
          <p:cNvSpPr txBox="1">
            <a:spLocks noChangeArrowheads="1"/>
          </p:cNvSpPr>
          <p:nvPr/>
        </p:nvSpPr>
        <p:spPr bwMode="auto">
          <a:xfrm>
            <a:off x="7543800" y="6324600"/>
            <a:ext cx="850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Plasma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10626" y="757535"/>
            <a:ext cx="1704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Types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1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141473" y="1814902"/>
          <a:ext cx="5114925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Bitmap Image" r:id="rId3" imgW="5114286" imgH="1647619" progId="Paint.Picture">
                  <p:embed/>
                </p:oleObj>
              </mc:Choice>
              <mc:Fallback>
                <p:oleObj name="Bitmap Image" r:id="rId3" imgW="5114286" imgH="1647619" progId="Paint.Picture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473" y="1814902"/>
                        <a:ext cx="5114925" cy="164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41473" y="3937519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41473" y="4310742"/>
            <a:ext cx="414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homogeneous, multi-component system.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1473" y="5016366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Pure Compound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1473" y="5444991"/>
            <a:ext cx="418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homogeneous, single component system.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Preparing copper sulphate solution - Stock Image - C008/7781 - Science  Photo Librar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218" y="3847606"/>
            <a:ext cx="2165869" cy="279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issolving Copper Sulphate Crystals Metal Print by Andrew Lambert  Photograph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908" y="3847606"/>
            <a:ext cx="1800794" cy="280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9134669" y="5016366"/>
            <a:ext cx="681135" cy="42862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371600" y="1206062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0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Brass Tube C33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785" y="2819400"/>
            <a:ext cx="251258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 descr="http://eo.ucar.edu/kids/sky/images/air1_s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522" y="2819400"/>
            <a:ext cx="2540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http://t1.gstatic.com/images?q=tbn:8o7Z6yoWi1yLLM:http://i172.photobucket.com/albums/w13/b_ball4marty/CIMG3573.jpg&amp;t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629" y="2819400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13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Box 5"/>
          <p:cNvSpPr txBox="1">
            <a:spLocks noChangeArrowheads="1"/>
          </p:cNvSpPr>
          <p:nvPr/>
        </p:nvSpPr>
        <p:spPr bwMode="auto">
          <a:xfrm>
            <a:off x="1905001" y="1447801"/>
            <a:ext cx="8494713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	</a:t>
            </a:r>
            <a:r>
              <a:rPr lang="en-US" altLang="en-US" u="sng"/>
              <a:t>wt%	Freezing Pt. [</a:t>
            </a:r>
            <a:r>
              <a:rPr lang="en-US" altLang="en-US" u="sng" baseline="30000"/>
              <a:t>o</a:t>
            </a:r>
            <a:r>
              <a:rPr lang="en-US" altLang="en-US" u="sng"/>
              <a:t>C]	Density [g/mL]	Viscosity [mPa sec]	</a:t>
            </a:r>
            <a:endParaRPr lang="en-US" altLang="en-US"/>
          </a:p>
          <a:p>
            <a:pPr eaLnBrk="1" hangingPunct="1"/>
            <a:r>
              <a:rPr lang="en-US" altLang="en-US"/>
              <a:t>	0.0	0.00		0.99821		1.002</a:t>
            </a:r>
          </a:p>
          <a:p>
            <a:pPr eaLnBrk="1" hangingPunct="1"/>
            <a:r>
              <a:rPr lang="en-US" altLang="en-US"/>
              <a:t>	0.5	-0.15		0.9988		1.010</a:t>
            </a:r>
          </a:p>
          <a:p>
            <a:pPr eaLnBrk="1" hangingPunct="1"/>
            <a:r>
              <a:rPr lang="en-US" altLang="en-US"/>
              <a:t>	1.0	-0.30		0.9995		1.020</a:t>
            </a:r>
          </a:p>
          <a:p>
            <a:pPr eaLnBrk="1" hangingPunct="1"/>
            <a:r>
              <a:rPr lang="en-US" altLang="en-US"/>
              <a:t>	2.0	-0.61		1.0007		1.048</a:t>
            </a:r>
          </a:p>
          <a:p>
            <a:pPr eaLnBrk="1" hangingPunct="1"/>
            <a:r>
              <a:rPr lang="en-US" altLang="en-US"/>
              <a:t>	3.0	-0.92		1.0019		1.074</a:t>
            </a:r>
          </a:p>
          <a:p>
            <a:pPr eaLnBrk="1" hangingPunct="1"/>
            <a:r>
              <a:rPr lang="en-US" altLang="en-US"/>
              <a:t>	4.0	-1.24		1.0032		1.099</a:t>
            </a:r>
          </a:p>
          <a:p>
            <a:pPr eaLnBrk="1" hangingPunct="1"/>
            <a:r>
              <a:rPr lang="en-US" altLang="en-US"/>
              <a:t>	5.0	-1.58		1.0044		1.125</a:t>
            </a:r>
          </a:p>
          <a:p>
            <a:pPr eaLnBrk="1" hangingPunct="1"/>
            <a:r>
              <a:rPr lang="en-US" altLang="en-US"/>
              <a:t>	6.0	-1.91		1.0057		1.153</a:t>
            </a:r>
          </a:p>
          <a:p>
            <a:pPr eaLnBrk="1" hangingPunct="1"/>
            <a:endParaRPr lang="en-US" altLang="en-US"/>
          </a:p>
        </p:txBody>
      </p:sp>
      <p:pic>
        <p:nvPicPr>
          <p:cNvPr id="614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357" y="4432818"/>
            <a:ext cx="1878563" cy="187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23" y="4432818"/>
            <a:ext cx="14890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7474" y="876600"/>
            <a:ext cx="6241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Aqueous Ethylene Glycol Solutions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2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33499" y="2829827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eparations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79495" y="2733575"/>
            <a:ext cx="2820202" cy="8951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8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Analyze the Following Systems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838131" y="4823927"/>
            <a:ext cx="717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Compounds &amp; Elements Comprise these Systems?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8131" y="5285592"/>
            <a:ext cx="7056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Elemental Composition of the Compounds?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38131" y="5747257"/>
            <a:ext cx="9724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can the System be Prepared from its Constituent Compounds/Elements?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http://www.andybrain.com/sciencelab/wp-content/uploads/2008/04/ice-water-volu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131" y="1654821"/>
            <a:ext cx="22542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 descr="http://www.ecoliblog.com/uploads/image/7_5mil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799" y="2035821"/>
            <a:ext cx="2438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Brass Tube C330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084" y="2780358"/>
            <a:ext cx="21336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http://www.beg.utexas.edu/mainweb/publications/graphics/granite-4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569" y="2397771"/>
            <a:ext cx="26670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76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/>
              <a:t>Filtration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95400"/>
            <a:ext cx="20574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4495800" y="2514600"/>
            <a:ext cx="8905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i="1"/>
              <a:t>Filtrum</a:t>
            </a:r>
          </a:p>
        </p:txBody>
      </p:sp>
      <p:pic>
        <p:nvPicPr>
          <p:cNvPr id="133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3124200"/>
            <a:ext cx="23526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Box 5"/>
          <p:cNvSpPr txBox="1">
            <a:spLocks noChangeArrowheads="1"/>
          </p:cNvSpPr>
          <p:nvPr/>
        </p:nvSpPr>
        <p:spPr bwMode="auto">
          <a:xfrm>
            <a:off x="4800601" y="3048000"/>
            <a:ext cx="1954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Antoine Lavoisier</a:t>
            </a:r>
          </a:p>
        </p:txBody>
      </p:sp>
      <p:sp>
        <p:nvSpPr>
          <p:cNvPr id="13319" name="TextBox 6"/>
          <p:cNvSpPr txBox="1">
            <a:spLocks noChangeArrowheads="1"/>
          </p:cNvSpPr>
          <p:nvPr/>
        </p:nvSpPr>
        <p:spPr bwMode="auto">
          <a:xfrm>
            <a:off x="5029201" y="3352801"/>
            <a:ext cx="2163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First to Use Paper Filters</a:t>
            </a:r>
          </a:p>
        </p:txBody>
      </p:sp>
      <p:pic>
        <p:nvPicPr>
          <p:cNvPr id="133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1" y="3733801"/>
            <a:ext cx="21431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1" name="TextBox 8"/>
          <p:cNvSpPr txBox="1">
            <a:spLocks noChangeArrowheads="1"/>
          </p:cNvSpPr>
          <p:nvPr/>
        </p:nvSpPr>
        <p:spPr bwMode="auto">
          <a:xfrm>
            <a:off x="5562601" y="5562600"/>
            <a:ext cx="2365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Jons Jacob Berzelius</a:t>
            </a:r>
          </a:p>
        </p:txBody>
      </p:sp>
      <p:sp>
        <p:nvSpPr>
          <p:cNvPr id="13322" name="TextBox 9"/>
          <p:cNvSpPr txBox="1">
            <a:spLocks noChangeArrowheads="1"/>
          </p:cNvSpPr>
          <p:nvPr/>
        </p:nvSpPr>
        <p:spPr bwMode="auto">
          <a:xfrm>
            <a:off x="5867401" y="5867401"/>
            <a:ext cx="2354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Very Pure Absorbant Paper</a:t>
            </a:r>
          </a:p>
        </p:txBody>
      </p:sp>
      <p:sp>
        <p:nvSpPr>
          <p:cNvPr id="13323" name="TextBox 10"/>
          <p:cNvSpPr txBox="1">
            <a:spLocks noChangeArrowheads="1"/>
          </p:cNvSpPr>
          <p:nvPr/>
        </p:nvSpPr>
        <p:spPr bwMode="auto">
          <a:xfrm>
            <a:off x="5867401" y="6096001"/>
            <a:ext cx="582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1810</a:t>
            </a:r>
          </a:p>
        </p:txBody>
      </p:sp>
      <p:sp>
        <p:nvSpPr>
          <p:cNvPr id="13324" name="TextBox 11"/>
          <p:cNvSpPr txBox="1">
            <a:spLocks noChangeArrowheads="1"/>
          </p:cNvSpPr>
          <p:nvPr/>
        </p:nvSpPr>
        <p:spPr bwMode="auto">
          <a:xfrm>
            <a:off x="5867400" y="6324601"/>
            <a:ext cx="2452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J.H. Munktells Manufactured</a:t>
            </a:r>
          </a:p>
        </p:txBody>
      </p:sp>
    </p:spTree>
    <p:extLst>
      <p:ext uri="{BB962C8B-B14F-4D97-AF65-F5344CB8AC3E}">
        <p14:creationId xmlns:p14="http://schemas.microsoft.com/office/powerpoint/2010/main" val="126064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t2.gstatic.com/images?q=tbn:ANd9GcT45lmOwmJIiFwk94203Ss0gwTSyfLncREJzIqcXeiAttgUr9M&amp;t=1&amp;usg=__eXrCATFYfW1n7XQgOdAJ-rSmyZI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1" y="838201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4" descr="http://www.camlab.co.uk/images%2F6602-4659-g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895601"/>
            <a:ext cx="2667000" cy="337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6" descr="http://t2.gstatic.com/images?q=tbn:ANd9GcQ6bYcEVawbtWeZRzVeGUp9lOFcb7iQ7C6AzDkevdr5MAjQQJg&amp;t=1&amp;usg=__wFc70AUJ9mmCGWhzXdKS8-H16x0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762000"/>
            <a:ext cx="23050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8" descr="http://t0.gstatic.com/images?q=tbn:ANd9GcS49wLS_hrdc47dxsGOnM1xGC4c7DYVpaKXA8QyoI_sVTACwu0&amp;t=1&amp;usg=__EeVpbam5X4F7_nM5xzL7H6rRCOI=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819400"/>
            <a:ext cx="4724400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9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614" y="653126"/>
            <a:ext cx="5106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Knowledge of Chemistry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7788" y="1268963"/>
            <a:ext cx="1801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Paleolithic Man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0383" y="1567542"/>
            <a:ext cx="187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Roasting of Meats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48339" y="2096953"/>
            <a:ext cx="4089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Neolithic Revolution  (12000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yrs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ago)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agricultural revolu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920" y="2215546"/>
            <a:ext cx="3621062" cy="222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11037" y="2481489"/>
            <a:ext cx="35461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Baking Pottery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Smelting of Copper  (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1085</a:t>
            </a:r>
            <a:r>
              <a:rPr lang="en-US" baseline="30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Beer &amp; Wine Making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Tanning of Leather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Scouring of Wool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Dyeing Textiles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Glass Making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7245" y="4693274"/>
            <a:ext cx="2586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Bronze Age  (1200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64600" y="5739433"/>
            <a:ext cx="1089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Iron Age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41601" y="4966935"/>
            <a:ext cx="371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Smelting of Tin (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232</a:t>
            </a:r>
            <a:r>
              <a:rPr lang="en-US" baseline="30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 &amp; Lead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41601" y="5277075"/>
            <a:ext cx="3577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Alloying Copper with Tin &amp; Arsenic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80251" y="6047903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Smelting of Iron  (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1538</a:t>
            </a:r>
            <a:r>
              <a:rPr lang="en-US" baseline="30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80251" y="6367934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Steel Production  (0.30 – 1.2% Carbon)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327181" y="2118509"/>
            <a:ext cx="342940" cy="35699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2210143" y="4714830"/>
            <a:ext cx="342940" cy="35699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521660" y="5778048"/>
            <a:ext cx="342940" cy="35699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3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avogadroslabsupply.com/Images/Separatory500g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04939"/>
            <a:ext cx="2628900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/>
              <a:t>Separatory Funnel</a:t>
            </a:r>
          </a:p>
        </p:txBody>
      </p:sp>
    </p:spTree>
    <p:extLst>
      <p:ext uri="{BB962C8B-B14F-4D97-AF65-F5344CB8AC3E}">
        <p14:creationId xmlns:p14="http://schemas.microsoft.com/office/powerpoint/2010/main" val="35970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/>
              <a:t>Distillation</a:t>
            </a:r>
          </a:p>
        </p:txBody>
      </p:sp>
      <p:pic>
        <p:nvPicPr>
          <p:cNvPr id="717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295400"/>
            <a:ext cx="749617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581400"/>
            <a:ext cx="992188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3810000"/>
            <a:ext cx="14224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TextBox 5"/>
          <p:cNvSpPr txBox="1">
            <a:spLocks noChangeArrowheads="1"/>
          </p:cNvSpPr>
          <p:nvPr/>
        </p:nvSpPr>
        <p:spPr bwMode="auto">
          <a:xfrm>
            <a:off x="4953001" y="5029200"/>
            <a:ext cx="2525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Alcohol:  bp  =  78.5</a:t>
            </a:r>
            <a:r>
              <a:rPr lang="en-US" altLang="en-US" baseline="30000"/>
              <a:t>o</a:t>
            </a:r>
            <a:r>
              <a:rPr lang="en-US" altLang="en-US"/>
              <a:t>C</a:t>
            </a:r>
          </a:p>
        </p:txBody>
      </p:sp>
      <p:sp>
        <p:nvSpPr>
          <p:cNvPr id="7175" name="TextBox 6"/>
          <p:cNvSpPr txBox="1">
            <a:spLocks noChangeArrowheads="1"/>
          </p:cNvSpPr>
          <p:nvPr/>
        </p:nvSpPr>
        <p:spPr bwMode="auto">
          <a:xfrm>
            <a:off x="4953000" y="5410200"/>
            <a:ext cx="2311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Water:  bp  =  100</a:t>
            </a:r>
            <a:r>
              <a:rPr lang="en-US" altLang="en-US" baseline="30000"/>
              <a:t>o</a:t>
            </a:r>
            <a:r>
              <a:rPr lang="en-US" altLang="en-US"/>
              <a:t>C</a:t>
            </a:r>
          </a:p>
        </p:txBody>
      </p:sp>
      <p:sp>
        <p:nvSpPr>
          <p:cNvPr id="7176" name="TextBox 7"/>
          <p:cNvSpPr txBox="1">
            <a:spLocks noChangeArrowheads="1"/>
          </p:cNvSpPr>
          <p:nvPr/>
        </p:nvSpPr>
        <p:spPr bwMode="auto">
          <a:xfrm>
            <a:off x="2133600" y="5562601"/>
            <a:ext cx="5540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wine</a:t>
            </a:r>
          </a:p>
        </p:txBody>
      </p:sp>
      <p:sp>
        <p:nvSpPr>
          <p:cNvPr id="7177" name="TextBox 8"/>
          <p:cNvSpPr txBox="1">
            <a:spLocks noChangeArrowheads="1"/>
          </p:cNvSpPr>
          <p:nvPr/>
        </p:nvSpPr>
        <p:spPr bwMode="auto">
          <a:xfrm>
            <a:off x="9372600" y="5715001"/>
            <a:ext cx="7318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brandy</a:t>
            </a:r>
          </a:p>
        </p:txBody>
      </p:sp>
    </p:spTree>
    <p:extLst>
      <p:ext uri="{BB962C8B-B14F-4D97-AF65-F5344CB8AC3E}">
        <p14:creationId xmlns:p14="http://schemas.microsoft.com/office/powerpoint/2010/main" val="219319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2" descr="Simple distill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61" y="1021702"/>
            <a:ext cx="4032928" cy="447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Fractional distillation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377" y="1200705"/>
            <a:ext cx="3558009" cy="429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881" y="157843"/>
            <a:ext cx="800100" cy="3276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0210" y="5495731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Simple Distillation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57386" y="3434443"/>
            <a:ext cx="172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Vigreux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Column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33915" y="5495731"/>
            <a:ext cx="288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Fractional Distillation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37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57" y="1690688"/>
            <a:ext cx="54864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915" y="4273421"/>
            <a:ext cx="28860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 descr="Peppermint oil uses and benefits for beauty, health and home cleanlines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659" y="531799"/>
            <a:ext cx="2875384" cy="143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Wintergreen Oi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343" y="2399069"/>
            <a:ext cx="2522310" cy="197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Lavender oil uses: 6 benefits of lavender oil for hair and ski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659" y="4803299"/>
            <a:ext cx="2852282" cy="161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76659" y="1982276"/>
            <a:ext cx="1285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Peppermint Oil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54343" y="4373721"/>
            <a:ext cx="1536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Oil of Wintergreen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76659" y="6418358"/>
            <a:ext cx="1136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Lavender Oil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9457" y="1078523"/>
            <a:ext cx="241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Steam Distillation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10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4" descr="File:Auchentoshan03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338" y="1540188"/>
            <a:ext cx="3479007" cy="4638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688" y="1938217"/>
            <a:ext cx="174307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99457" y="1078523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Distilled Spirits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93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971800" y="1676400"/>
          <a:ext cx="6096000" cy="3667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7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Distilled</a:t>
                      </a:r>
                      <a:r>
                        <a:rPr lang="en-US" sz="1800" baseline="0" dirty="0" smtClean="0"/>
                        <a:t> Spirit</a:t>
                      </a:r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Ferment</a:t>
                      </a:r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Notes</a:t>
                      </a:r>
                      <a:endParaRPr lang="en-US" sz="1800" dirty="0"/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39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Brandy</a:t>
                      </a:r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Grapes, apple, pear</a:t>
                      </a:r>
                      <a:endParaRPr lang="en-US" sz="14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Distilled</a:t>
                      </a:r>
                      <a:r>
                        <a:rPr lang="en-US" sz="1400" baseline="0" dirty="0" smtClean="0"/>
                        <a:t> Wine</a:t>
                      </a:r>
                    </a:p>
                    <a:p>
                      <a:r>
                        <a:rPr lang="en-US" sz="1400" baseline="0" dirty="0" smtClean="0"/>
                        <a:t>(Cognac is double distilled in a pot still)</a:t>
                      </a:r>
                      <a:endParaRPr lang="en-US" sz="1400" dirty="0"/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7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Whisky</a:t>
                      </a:r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Barley,</a:t>
                      </a:r>
                      <a:r>
                        <a:rPr lang="en-US" sz="1400" baseline="0" dirty="0" smtClean="0"/>
                        <a:t> malted barley, rye, wheat, corn</a:t>
                      </a:r>
                      <a:endParaRPr lang="en-US" sz="14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Distilled and Aged</a:t>
                      </a:r>
                      <a:r>
                        <a:rPr lang="en-US" sz="1400" baseline="0" dirty="0" smtClean="0"/>
                        <a:t> in a Wooden Cask</a:t>
                      </a:r>
                      <a:endParaRPr lang="en-US" sz="1400" dirty="0"/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71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Bourbon</a:t>
                      </a:r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Mash</a:t>
                      </a:r>
                      <a:r>
                        <a:rPr lang="en-US" sz="1400" baseline="0" dirty="0" smtClean="0"/>
                        <a:t> greater than 51% maize</a:t>
                      </a:r>
                      <a:endParaRPr lang="en-US" sz="14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Distilled and Aged in New</a:t>
                      </a:r>
                      <a:r>
                        <a:rPr lang="en-US" sz="1400" baseline="0" dirty="0" smtClean="0"/>
                        <a:t>, Charred Oak Cask</a:t>
                      </a:r>
                    </a:p>
                    <a:p>
                      <a:r>
                        <a:rPr lang="en-US" sz="1400" baseline="0" dirty="0" smtClean="0"/>
                        <a:t>(Straight Bourbon is aged at least 2 years)</a:t>
                      </a:r>
                      <a:endParaRPr lang="en-US" sz="1400" dirty="0"/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39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Gin</a:t>
                      </a:r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Grapes, sugar beets, sugarcane</a:t>
                      </a:r>
                      <a:endParaRPr lang="en-US" sz="14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Neutral</a:t>
                      </a:r>
                      <a:r>
                        <a:rPr lang="en-US" sz="1400" baseline="0" dirty="0" smtClean="0"/>
                        <a:t> Grain Spirit with Juniper Berries added and Redistilled</a:t>
                      </a:r>
                      <a:endParaRPr lang="en-US" sz="1400" dirty="0"/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7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Vodka</a:t>
                      </a:r>
                      <a:endParaRPr lang="en-US" sz="18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Grain, potatoes, molasses </a:t>
                      </a:r>
                      <a:endParaRPr lang="en-US" sz="1400" dirty="0"/>
                    </a:p>
                  </a:txBody>
                  <a:tcPr marT="45712" marB="45712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 Multiply Distilled</a:t>
                      </a:r>
                      <a:endParaRPr lang="en-US" sz="1400" dirty="0"/>
                    </a:p>
                  </a:txBody>
                  <a:tcPr marT="45712" marB="4571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668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ile:Oil well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354" y="1621692"/>
            <a:ext cx="4673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2" descr="File:Petroleum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590800"/>
            <a:ext cx="27432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7848600" y="6248401"/>
            <a:ext cx="1703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Me</a:t>
            </a:r>
            <a:r>
              <a:rPr lang="en-US" altLang="en-US" sz="1200"/>
              <a:t>dium Heavy Crude</a:t>
            </a:r>
            <a:endParaRPr lang="en-US" altLang="en-US" sz="1400"/>
          </a:p>
        </p:txBody>
      </p:sp>
      <p:sp>
        <p:nvSpPr>
          <p:cNvPr id="6" name="TextBox 5"/>
          <p:cNvSpPr txBox="1"/>
          <p:nvPr/>
        </p:nvSpPr>
        <p:spPr>
          <a:xfrm>
            <a:off x="1099457" y="1078523"/>
            <a:ext cx="2558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Crude Oil Refining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4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File:Anacortes Refinery 31911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95400"/>
            <a:ext cx="6705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0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upload.wikimedia.org/wikipedia/commons/3/3c/Crude_Oil_Distill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00201"/>
            <a:ext cx="35433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943600" y="2362201"/>
          <a:ext cx="4343400" cy="3510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Fraction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# C’s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BP</a:t>
                      </a:r>
                      <a:r>
                        <a:rPr lang="en-US" sz="1800" baseline="0" dirty="0" smtClean="0"/>
                        <a:t> Range</a:t>
                      </a:r>
                      <a:endParaRPr lang="en-US" sz="1800" dirty="0"/>
                    </a:p>
                  </a:txBody>
                  <a:tcPr marT="45716" marB="457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Natural Gas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1 -</a:t>
                      </a:r>
                      <a:r>
                        <a:rPr lang="en-US" sz="1800" baseline="0" dirty="0" smtClean="0"/>
                        <a:t> 4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Below 20</a:t>
                      </a:r>
                      <a:endParaRPr lang="en-US" sz="1800" dirty="0"/>
                    </a:p>
                  </a:txBody>
                  <a:tcPr marT="45716" marB="457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Petroleum</a:t>
                      </a:r>
                      <a:r>
                        <a:rPr lang="en-US" sz="1800" baseline="0" dirty="0" smtClean="0"/>
                        <a:t> Ether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 – 6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30 – 60</a:t>
                      </a:r>
                      <a:endParaRPr lang="en-US" sz="1800" dirty="0"/>
                    </a:p>
                  </a:txBody>
                  <a:tcPr marT="45716" marB="4571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Ligroin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60 – 90</a:t>
                      </a:r>
                      <a:endParaRPr lang="en-US" sz="1800" dirty="0"/>
                    </a:p>
                  </a:txBody>
                  <a:tcPr marT="45716" marB="4571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Straight-Run Gasoline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6 - 12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85 – 200</a:t>
                      </a:r>
                      <a:endParaRPr lang="en-US" sz="1800" dirty="0"/>
                    </a:p>
                  </a:txBody>
                  <a:tcPr marT="45716" marB="4571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Kerosene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12 - 15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200 – 300</a:t>
                      </a:r>
                      <a:endParaRPr lang="en-US" sz="1800" dirty="0"/>
                    </a:p>
                  </a:txBody>
                  <a:tcPr marT="45716" marB="4571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0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Fuel Oil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15 - 18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300 – 400</a:t>
                      </a:r>
                      <a:endParaRPr lang="en-US" sz="1800" dirty="0"/>
                    </a:p>
                  </a:txBody>
                  <a:tcPr marT="45716" marB="4571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1431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Lubricating Oil</a:t>
                      </a:r>
                    </a:p>
                    <a:p>
                      <a:r>
                        <a:rPr lang="en-US" sz="1800" dirty="0" smtClean="0"/>
                        <a:t>Paraffin Wax</a:t>
                      </a:r>
                    </a:p>
                    <a:p>
                      <a:r>
                        <a:rPr lang="en-US" sz="1800" dirty="0" smtClean="0"/>
                        <a:t>Asphalt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16 - 24</a:t>
                      </a:r>
                      <a:endParaRPr lang="en-US" sz="1800" dirty="0"/>
                    </a:p>
                  </a:txBody>
                  <a:tcPr marT="45716" marB="45716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Above 400</a:t>
                      </a:r>
                      <a:endParaRPr lang="en-US" sz="1800" dirty="0"/>
                    </a:p>
                  </a:txBody>
                  <a:tcPr marT="45716" marB="4571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7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/>
              <a:t>Chromatography</a:t>
            </a:r>
          </a:p>
        </p:txBody>
      </p:sp>
      <p:pic>
        <p:nvPicPr>
          <p:cNvPr id="1028" name="Picture 2" descr="File:Tsvet ms.jpg">
            <a:hlinkClick r:id="rId3"/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95400"/>
            <a:ext cx="15240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4572001" y="1752600"/>
          <a:ext cx="572452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Bitmap Image" r:id="rId6" imgW="5723810" imgH="971686" progId="Paint.Picture">
                  <p:embed/>
                </p:oleObj>
              </mc:Choice>
              <mc:Fallback>
                <p:oleObj name="Bitmap Image" r:id="rId6" imgW="5723810" imgH="971686" progId="Paint.Picture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1" y="1752600"/>
                        <a:ext cx="5724525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extBox 5"/>
          <p:cNvSpPr txBox="1">
            <a:spLocks noChangeArrowheads="1"/>
          </p:cNvSpPr>
          <p:nvPr/>
        </p:nvSpPr>
        <p:spPr bwMode="auto">
          <a:xfrm>
            <a:off x="2819401" y="3429001"/>
            <a:ext cx="12938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/>
              <a:t>Mikhail Tsvet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743200"/>
            <a:ext cx="25146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1" y="3733800"/>
            <a:ext cx="178117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691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General Chemistry</a:t>
            </a:r>
            <a:endParaRPr lang="en-US" sz="3200" dirty="0"/>
          </a:p>
        </p:txBody>
      </p:sp>
      <p:pic>
        <p:nvPicPr>
          <p:cNvPr id="2050" name="Picture 2" descr="Vintage Chemistry Photograph by Michael La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831" y="1457423"/>
            <a:ext cx="5610744" cy="374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68963" y="5533053"/>
            <a:ext cx="9477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questions the science of chemistry seeks to answer, generally?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52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819401" y="2438400"/>
          <a:ext cx="6372225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Bitmap Image" r:id="rId3" imgW="6373115" imgH="2076740" progId="Paint.Picture">
                  <p:embed/>
                </p:oleObj>
              </mc:Choice>
              <mc:Fallback>
                <p:oleObj name="Bitmap Image" r:id="rId3" imgW="6373115" imgH="2076740" progId="Paint.Picture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1" y="2438400"/>
                        <a:ext cx="6372225" cy="207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819401" y="1875453"/>
            <a:ext cx="3812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Chromatography Works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75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4000"/>
            <a:ext cx="45212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2895600"/>
            <a:ext cx="366712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Box 5"/>
          <p:cNvSpPr txBox="1">
            <a:spLocks noChangeArrowheads="1"/>
          </p:cNvSpPr>
          <p:nvPr/>
        </p:nvSpPr>
        <p:spPr bwMode="auto">
          <a:xfrm>
            <a:off x="7315200" y="5791201"/>
            <a:ext cx="26114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Chromatogram of Several Inks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9457" y="1078523"/>
            <a:ext cx="3046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Paper Chromatography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5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600201"/>
            <a:ext cx="370522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 descr="File:TLC black ink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981201"/>
            <a:ext cx="351790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TextBox 4"/>
          <p:cNvSpPr txBox="1">
            <a:spLocks noChangeArrowheads="1"/>
          </p:cNvSpPr>
          <p:nvPr/>
        </p:nvSpPr>
        <p:spPr bwMode="auto">
          <a:xfrm>
            <a:off x="6934201" y="4800601"/>
            <a:ext cx="25003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TLC Chromatogram of an Ink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9457" y="1078523"/>
            <a:ext cx="3719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Thin Layer Chromatography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30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File:Colortest.jpg">
            <a:hlinkClick r:id="rId2"/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153" y="1540188"/>
            <a:ext cx="4038600" cy="501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9457" y="1078523"/>
            <a:ext cx="3336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Column Chromatography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56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upload.wikimedia.org/wikipedia/commons/3/3f/Column_chromatography_seque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52600"/>
            <a:ext cx="85534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865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1"/>
          <p:cNvGraphicFramePr>
            <a:graphicFrameLocks noChangeAspect="1"/>
          </p:cNvGraphicFramePr>
          <p:nvPr/>
        </p:nvGraphicFramePr>
        <p:xfrm>
          <a:off x="2952751" y="1143001"/>
          <a:ext cx="5114925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Bitmap Image" r:id="rId3" imgW="5114286" imgH="1647619" progId="Paint.Picture">
                  <p:embed/>
                </p:oleObj>
              </mc:Choice>
              <mc:Fallback>
                <p:oleObj name="Bitmap Image" r:id="rId3" imgW="5114286" imgH="1647619" progId="Paint.Picture">
                  <p:embed/>
                  <p:pic>
                    <p:nvPicPr>
                      <p:cNvPr id="4098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1" y="1143001"/>
                        <a:ext cx="5114925" cy="164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9" name="TextBox 2"/>
          <p:cNvSpPr txBox="1">
            <a:spLocks noChangeArrowheads="1"/>
          </p:cNvSpPr>
          <p:nvPr/>
        </p:nvSpPr>
        <p:spPr bwMode="auto">
          <a:xfrm>
            <a:off x="2514600" y="2947988"/>
            <a:ext cx="7404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Compound:  Can be broken-down by standard chemical and physical methods</a:t>
            </a:r>
          </a:p>
        </p:txBody>
      </p:sp>
      <p:sp>
        <p:nvSpPr>
          <p:cNvPr id="4100" name="TextBox 3"/>
          <p:cNvSpPr txBox="1">
            <a:spLocks noChangeArrowheads="1"/>
          </p:cNvSpPr>
          <p:nvPr/>
        </p:nvSpPr>
        <p:spPr bwMode="auto">
          <a:xfrm>
            <a:off x="2514600" y="592139"/>
            <a:ext cx="5545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“Pure” Substance:  Can be either Compound or Elemental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819400" y="3505200"/>
            <a:ext cx="6629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60750" y="3749676"/>
            <a:ext cx="7188200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 us then define the element in bodies as that into which other bodies</a:t>
            </a:r>
          </a:p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be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is present in them either potentially or actually</a:t>
            </a:r>
          </a:p>
          <a:p>
            <a:pPr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….. And which cannot itself be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into constituents differing in kind.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89800" y="4645026"/>
            <a:ext cx="73818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Aristotle</a:t>
            </a:r>
          </a:p>
          <a:p>
            <a:pPr>
              <a:defRPr/>
            </a:pPr>
            <a:r>
              <a:rPr lang="en-US" sz="12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n-US" sz="1200" i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caelo</a:t>
            </a:r>
            <a:endParaRPr lang="en-US" sz="1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4" name="Picture 2" descr="Aristotle Altemps Inv857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4" y="3749676"/>
            <a:ext cx="1690687" cy="225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5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9848" y="2810577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Compounds and Elements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65095" y="2810577"/>
            <a:ext cx="5342021" cy="7988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9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762000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762000"/>
            <a:ext cx="34258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962400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3962400"/>
            <a:ext cx="3429000" cy="228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extBox 1"/>
          <p:cNvSpPr txBox="1">
            <a:spLocks noChangeArrowheads="1"/>
          </p:cNvSpPr>
          <p:nvPr/>
        </p:nvSpPr>
        <p:spPr bwMode="auto">
          <a:xfrm>
            <a:off x="3622675" y="3036889"/>
            <a:ext cx="6794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Fire</a:t>
            </a:r>
          </a:p>
        </p:txBody>
      </p:sp>
      <p:sp>
        <p:nvSpPr>
          <p:cNvPr id="5127" name="TextBox 2"/>
          <p:cNvSpPr txBox="1">
            <a:spLocks noChangeArrowheads="1"/>
          </p:cNvSpPr>
          <p:nvPr/>
        </p:nvSpPr>
        <p:spPr bwMode="auto">
          <a:xfrm>
            <a:off x="7459663" y="3043238"/>
            <a:ext cx="850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Earth</a:t>
            </a:r>
          </a:p>
        </p:txBody>
      </p:sp>
      <p:sp>
        <p:nvSpPr>
          <p:cNvPr id="5128" name="TextBox 3"/>
          <p:cNvSpPr txBox="1">
            <a:spLocks noChangeArrowheads="1"/>
          </p:cNvSpPr>
          <p:nvPr/>
        </p:nvSpPr>
        <p:spPr bwMode="auto">
          <a:xfrm>
            <a:off x="3660776" y="6256338"/>
            <a:ext cx="595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Air</a:t>
            </a:r>
          </a:p>
        </p:txBody>
      </p:sp>
      <p:sp>
        <p:nvSpPr>
          <p:cNvPr id="5129" name="TextBox 4"/>
          <p:cNvSpPr txBox="1">
            <a:spLocks noChangeArrowheads="1"/>
          </p:cNvSpPr>
          <p:nvPr/>
        </p:nvSpPr>
        <p:spPr bwMode="auto">
          <a:xfrm>
            <a:off x="7429500" y="6256338"/>
            <a:ext cx="9096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151453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2"/>
          <p:cNvSpPr txBox="1">
            <a:spLocks noChangeArrowheads="1"/>
          </p:cNvSpPr>
          <p:nvPr/>
        </p:nvSpPr>
        <p:spPr bwMode="auto">
          <a:xfrm>
            <a:off x="3657600" y="1339850"/>
            <a:ext cx="4006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Base Metal                        Precious Metal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953000" y="1549400"/>
            <a:ext cx="1112838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806575"/>
            <a:ext cx="12128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1793875"/>
            <a:ext cx="1387475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78239" y="2762250"/>
            <a:ext cx="1131887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  (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Plumbum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70639" y="2778126"/>
            <a:ext cx="992187" cy="2524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Gold  (Aurum)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40013" y="3297238"/>
            <a:ext cx="6851650" cy="203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Aristotle next argues that each and every other substance is composed of each and every ‘element’, the difference between</a:t>
            </a:r>
          </a:p>
          <a:p>
            <a:pPr>
              <a:defRPr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substance and another depending on the proportions in which the elements are present.  The kind of reasoning on which</a:t>
            </a:r>
          </a:p>
          <a:p>
            <a:pPr>
              <a:defRPr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proposition is based may be followed by observing what happens when a piece of green wood is heated; drops of water</a:t>
            </a:r>
          </a:p>
          <a:p>
            <a:pPr>
              <a:defRPr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at the cut end of the wood, therefore wood contains water; steam and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vapours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given off, therefore wood contains</a:t>
            </a:r>
          </a:p>
          <a:p>
            <a:pPr>
              <a:defRPr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air; the wood burns, therefore it contains fire; and an ash is left, therefore wood contains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erarth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defRPr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lead and gold both consist of fire, air, water, and earth, why may not the dull and common metal have the proportions of</a:t>
            </a:r>
          </a:p>
          <a:p>
            <a:pPr>
              <a:defRPr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elements adjusted to those of the shinning, precious one?</a:t>
            </a:r>
          </a:p>
          <a:p>
            <a:pPr>
              <a:defRPr/>
            </a:pP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 question is a reasonable one, but left the more difficult one – as to the method employable – unanswered.</a:t>
            </a:r>
          </a:p>
        </p:txBody>
      </p:sp>
      <p:sp>
        <p:nvSpPr>
          <p:cNvPr id="6153" name="TextBox 11"/>
          <p:cNvSpPr txBox="1">
            <a:spLocks noChangeArrowheads="1"/>
          </p:cNvSpPr>
          <p:nvPr/>
        </p:nvSpPr>
        <p:spPr bwMode="auto">
          <a:xfrm>
            <a:off x="7362826" y="5383213"/>
            <a:ext cx="854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Alchemy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E.J. Holmyard</a:t>
            </a:r>
          </a:p>
        </p:txBody>
      </p:sp>
    </p:spTree>
    <p:extLst>
      <p:ext uri="{BB962C8B-B14F-4D97-AF65-F5344CB8AC3E}">
        <p14:creationId xmlns:p14="http://schemas.microsoft.com/office/powerpoint/2010/main" val="212669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Oxid olovnatý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665163"/>
            <a:ext cx="1371600" cy="109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Box 1"/>
          <p:cNvSpPr txBox="1">
            <a:spLocks noChangeArrowheads="1"/>
          </p:cNvSpPr>
          <p:nvPr/>
        </p:nvSpPr>
        <p:spPr bwMode="auto">
          <a:xfrm>
            <a:off x="3352801" y="1743076"/>
            <a:ext cx="10271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Lead Oxide</a:t>
            </a:r>
          </a:p>
        </p:txBody>
      </p:sp>
      <p:sp>
        <p:nvSpPr>
          <p:cNvPr id="3" name="Right Arrow 2"/>
          <p:cNvSpPr/>
          <p:nvPr/>
        </p:nvSpPr>
        <p:spPr>
          <a:xfrm>
            <a:off x="4984750" y="1028700"/>
            <a:ext cx="457200" cy="381000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17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665163"/>
            <a:ext cx="1362075" cy="109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TextBox 3"/>
          <p:cNvSpPr txBox="1">
            <a:spLocks noChangeArrowheads="1"/>
          </p:cNvSpPr>
          <p:nvPr/>
        </p:nvSpPr>
        <p:spPr bwMode="auto">
          <a:xfrm>
            <a:off x="6096000" y="1743076"/>
            <a:ext cx="1449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Lead  (Plumbum)</a:t>
            </a:r>
          </a:p>
        </p:txBody>
      </p:sp>
      <p:pic>
        <p:nvPicPr>
          <p:cNvPr id="7175" name="Picture 4" descr="Black Lead Sulphide Powder, Packaging Size: 25 to 50 kg, Rs 350/kilogram |  ID: 1987983087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89" y="2238376"/>
            <a:ext cx="10953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6" name="TextBox 5"/>
          <p:cNvSpPr txBox="1">
            <a:spLocks noChangeArrowheads="1"/>
          </p:cNvSpPr>
          <p:nvPr/>
        </p:nvSpPr>
        <p:spPr bwMode="auto">
          <a:xfrm>
            <a:off x="3275013" y="3409951"/>
            <a:ext cx="1104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Lead Sulfide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981575" y="2595563"/>
            <a:ext cx="457200" cy="381000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17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1" y="2319338"/>
            <a:ext cx="1362075" cy="109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9" name="TextBox 10"/>
          <p:cNvSpPr txBox="1">
            <a:spLocks noChangeArrowheads="1"/>
          </p:cNvSpPr>
          <p:nvPr/>
        </p:nvSpPr>
        <p:spPr bwMode="auto">
          <a:xfrm>
            <a:off x="6076950" y="3409951"/>
            <a:ext cx="1449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Lead  (Plumbum)</a:t>
            </a:r>
          </a:p>
        </p:txBody>
      </p:sp>
      <p:graphicFrame>
        <p:nvGraphicFramePr>
          <p:cNvPr id="7180" name="Object 7"/>
          <p:cNvGraphicFramePr>
            <a:graphicFrameLocks noChangeAspect="1"/>
          </p:cNvGraphicFramePr>
          <p:nvPr/>
        </p:nvGraphicFramePr>
        <p:xfrm>
          <a:off x="3173414" y="3829050"/>
          <a:ext cx="1228725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Bitmap Image" r:id="rId6" imgW="0" imgH="0" progId="PBrush">
                  <p:embed/>
                </p:oleObj>
              </mc:Choice>
              <mc:Fallback>
                <p:oleObj name="Bitmap Image" r:id="rId6" imgW="0" imgH="0" progId="PBrush">
                  <p:embed/>
                  <p:pic>
                    <p:nvPicPr>
                      <p:cNvPr id="718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3414" y="3829050"/>
                        <a:ext cx="1228725" cy="107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1" name="TextBox 12"/>
          <p:cNvSpPr txBox="1">
            <a:spLocks noChangeArrowheads="1"/>
          </p:cNvSpPr>
          <p:nvPr/>
        </p:nvSpPr>
        <p:spPr bwMode="auto">
          <a:xfrm>
            <a:off x="3138488" y="4903789"/>
            <a:ext cx="1327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Lead Carbonate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981575" y="4140200"/>
            <a:ext cx="457200" cy="381000"/>
          </a:xfrm>
          <a:prstGeom prst="right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18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1" y="3827464"/>
            <a:ext cx="1362075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4" name="TextBox 17"/>
          <p:cNvSpPr txBox="1">
            <a:spLocks noChangeArrowheads="1"/>
          </p:cNvSpPr>
          <p:nvPr/>
        </p:nvSpPr>
        <p:spPr bwMode="auto">
          <a:xfrm>
            <a:off x="6076950" y="4903789"/>
            <a:ext cx="1449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Lead  (Plumbum)</a:t>
            </a:r>
          </a:p>
        </p:txBody>
      </p:sp>
      <p:sp>
        <p:nvSpPr>
          <p:cNvPr id="7185" name="TextBox 13"/>
          <p:cNvSpPr txBox="1">
            <a:spLocks noChangeArrowheads="1"/>
          </p:cNvSpPr>
          <p:nvPr/>
        </p:nvSpPr>
        <p:spPr bwMode="auto">
          <a:xfrm>
            <a:off x="3216276" y="5918200"/>
            <a:ext cx="1300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Compounds</a:t>
            </a:r>
          </a:p>
        </p:txBody>
      </p:sp>
      <p:sp>
        <p:nvSpPr>
          <p:cNvPr id="7186" name="TextBox 14"/>
          <p:cNvSpPr txBox="1">
            <a:spLocks noChangeArrowheads="1"/>
          </p:cNvSpPr>
          <p:nvPr/>
        </p:nvSpPr>
        <p:spPr bwMode="auto">
          <a:xfrm>
            <a:off x="6343650" y="5918200"/>
            <a:ext cx="954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</a:t>
            </a:r>
          </a:p>
        </p:txBody>
      </p:sp>
      <p:sp>
        <p:nvSpPr>
          <p:cNvPr id="19" name="Down Arrow 18"/>
          <p:cNvSpPr/>
          <p:nvPr/>
        </p:nvSpPr>
        <p:spPr>
          <a:xfrm rot="10800000">
            <a:off x="3733800" y="5486400"/>
            <a:ext cx="228600" cy="304800"/>
          </a:xfrm>
          <a:prstGeom prst="down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>
            <a:off x="6662738" y="5486400"/>
            <a:ext cx="228600" cy="304800"/>
          </a:xfrm>
          <a:prstGeom prst="down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7614" y="653126"/>
            <a:ext cx="419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Earliest Alchemical Manuscripts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s://upload.wikimedia.org/wikipedia/commons/thumb/4/4d/Egitto_ellenistico%2C_papiro_con_testo_magico_in_greco_%28papiro_X_di_leida%29%2C_da_tebe%2C_200-300_ac_ca.jpg/1920px-Egitto_ellenistico%2C_papiro_con_testo_magico_in_greco_%28papiro_X_di_leida%29%2C_da_tebe%2C_200-300_ac_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297" y="1236089"/>
            <a:ext cx="8811143" cy="358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51305" y="4891128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Leyden Papyrus X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Third Century AD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7297" y="5352793"/>
            <a:ext cx="2845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Leyden &amp; Stockholm Papyri 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22951" y="5722125"/>
            <a:ext cx="65591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Discovered at Thebes in Egypt.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 Recipes for False Silver, Gold, and Gems.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English Translation at E.R. Caley, </a:t>
            </a:r>
            <a:r>
              <a:rPr lang="en-US" sz="1400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J. Chem. Educ.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1149 (1926) and </a:t>
            </a:r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979 (1927).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52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1"/>
          <p:cNvGraphicFramePr>
            <a:graphicFrameLocks noChangeAspect="1"/>
          </p:cNvGraphicFramePr>
          <p:nvPr/>
        </p:nvGraphicFramePr>
        <p:xfrm>
          <a:off x="3048000" y="1828800"/>
          <a:ext cx="5695950" cy="283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r:id="rId3" imgW="5695238" imgH="2838846" progId="">
                  <p:embed/>
                </p:oleObj>
              </mc:Choice>
              <mc:Fallback>
                <p:oleObj r:id="rId3" imgW="5695238" imgH="2838846" progId="">
                  <p:embed/>
                  <p:pic>
                    <p:nvPicPr>
                      <p:cNvPr id="819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828800"/>
                        <a:ext cx="5695950" cy="283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TextBox 4"/>
          <p:cNvSpPr txBox="1">
            <a:spLocks noChangeArrowheads="1"/>
          </p:cNvSpPr>
          <p:nvPr/>
        </p:nvSpPr>
        <p:spPr bwMode="auto">
          <a:xfrm>
            <a:off x="2951164" y="1417639"/>
            <a:ext cx="5889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Lavoisier’s Demonstration of the Compound Nature of Water</a:t>
            </a:r>
          </a:p>
        </p:txBody>
      </p:sp>
      <p:sp>
        <p:nvSpPr>
          <p:cNvPr id="81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3600"/>
              <a:t>Compound Nature of Water</a:t>
            </a:r>
          </a:p>
        </p:txBody>
      </p:sp>
      <p:sp>
        <p:nvSpPr>
          <p:cNvPr id="8197" name="TextBox 2"/>
          <p:cNvSpPr txBox="1">
            <a:spLocks noChangeArrowheads="1"/>
          </p:cNvSpPr>
          <p:nvPr/>
        </p:nvSpPr>
        <p:spPr bwMode="auto">
          <a:xfrm>
            <a:off x="4114801" y="4876800"/>
            <a:ext cx="4162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Water		Hydrogen   +   Oxygen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953000" y="506095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9" name="TextBox 5"/>
          <p:cNvSpPr txBox="1">
            <a:spLocks noChangeArrowheads="1"/>
          </p:cNvSpPr>
          <p:nvPr/>
        </p:nvSpPr>
        <p:spPr bwMode="auto">
          <a:xfrm>
            <a:off x="4114801" y="5486400"/>
            <a:ext cx="3960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Oxygen  +   Iron		Iron Oxide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895975" y="567055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30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ercury Definition, Facts, Symbol, Discovery, Property, U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65364"/>
            <a:ext cx="2300288" cy="129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4" descr="Mercury(II) oxide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575" y="2265364"/>
            <a:ext cx="1957388" cy="129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73500" y="3509963"/>
            <a:ext cx="649288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Mercury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80313" y="3544888"/>
            <a:ext cx="1331912" cy="2524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</a:t>
            </a:r>
            <a:r>
              <a:rPr lang="en-US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Calx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Mercury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811838" y="2667001"/>
            <a:ext cx="1022350" cy="17462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5811838" y="3048001"/>
            <a:ext cx="1022350" cy="17462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81664" y="2057401"/>
            <a:ext cx="1284287" cy="415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in the Presence</a:t>
            </a:r>
          </a:p>
          <a:p>
            <a:pPr>
              <a:defRPr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Oxygen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86425" y="3382964"/>
            <a:ext cx="1270000" cy="4143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in the Absence</a:t>
            </a:r>
          </a:p>
          <a:p>
            <a:pPr>
              <a:defRPr/>
            </a:pP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Oxygen</a:t>
            </a:r>
          </a:p>
        </p:txBody>
      </p:sp>
      <p:sp>
        <p:nvSpPr>
          <p:cNvPr id="9226" name="TextBox 5"/>
          <p:cNvSpPr txBox="1">
            <a:spLocks noChangeArrowheads="1"/>
          </p:cNvSpPr>
          <p:nvPr/>
        </p:nvSpPr>
        <p:spPr bwMode="auto">
          <a:xfrm>
            <a:off x="3581401" y="1460500"/>
            <a:ext cx="5076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 of the Compound </a:t>
            </a:r>
            <a:r>
              <a:rPr lang="en-US" alt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Red Calx of Mercury</a:t>
            </a:r>
          </a:p>
        </p:txBody>
      </p:sp>
      <p:sp>
        <p:nvSpPr>
          <p:cNvPr id="92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3600"/>
              <a:t>Lavoisier’s Experiments with Mercury</a:t>
            </a:r>
          </a:p>
        </p:txBody>
      </p:sp>
    </p:spTree>
    <p:extLst>
      <p:ext uri="{BB962C8B-B14F-4D97-AF65-F5344CB8AC3E}">
        <p14:creationId xmlns:p14="http://schemas.microsoft.com/office/powerpoint/2010/main" val="171844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/>
              <a:t>Elements Known to the Ancients</a:t>
            </a: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6764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5"/>
          <p:cNvSpPr txBox="1">
            <a:spLocks noChangeArrowheads="1"/>
          </p:cNvSpPr>
          <p:nvPr/>
        </p:nvSpPr>
        <p:spPr bwMode="auto">
          <a:xfrm>
            <a:off x="3048000" y="3048000"/>
            <a:ext cx="863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Carbon</a:t>
            </a:r>
          </a:p>
        </p:txBody>
      </p:sp>
      <p:pic>
        <p:nvPicPr>
          <p:cNvPr id="1024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1676400"/>
            <a:ext cx="11525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Box 8"/>
          <p:cNvSpPr txBox="1">
            <a:spLocks noChangeArrowheads="1"/>
          </p:cNvSpPr>
          <p:nvPr/>
        </p:nvSpPr>
        <p:spPr bwMode="auto">
          <a:xfrm>
            <a:off x="4800600" y="2971800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Sulfur</a:t>
            </a:r>
          </a:p>
        </p:txBody>
      </p:sp>
      <p:sp>
        <p:nvSpPr>
          <p:cNvPr id="10247" name="TextBox 10"/>
          <p:cNvSpPr txBox="1">
            <a:spLocks noChangeArrowheads="1"/>
          </p:cNvSpPr>
          <p:nvPr/>
        </p:nvSpPr>
        <p:spPr bwMode="auto">
          <a:xfrm>
            <a:off x="6705601" y="2971800"/>
            <a:ext cx="569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Iron</a:t>
            </a:r>
          </a:p>
        </p:txBody>
      </p:sp>
      <p:pic>
        <p:nvPicPr>
          <p:cNvPr id="1024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6002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9" name="TextBox 12"/>
          <p:cNvSpPr txBox="1">
            <a:spLocks noChangeArrowheads="1"/>
          </p:cNvSpPr>
          <p:nvPr/>
        </p:nvSpPr>
        <p:spPr bwMode="auto">
          <a:xfrm>
            <a:off x="8534400" y="2971800"/>
            <a:ext cx="496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Tin</a:t>
            </a:r>
          </a:p>
        </p:txBody>
      </p:sp>
      <p:pic>
        <p:nvPicPr>
          <p:cNvPr id="1025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3962400"/>
            <a:ext cx="161766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1" name="TextBox 14"/>
          <p:cNvSpPr txBox="1">
            <a:spLocks noChangeArrowheads="1"/>
          </p:cNvSpPr>
          <p:nvPr/>
        </p:nvSpPr>
        <p:spPr bwMode="auto">
          <a:xfrm>
            <a:off x="2362201" y="5257800"/>
            <a:ext cx="64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Lead</a:t>
            </a:r>
          </a:p>
        </p:txBody>
      </p:sp>
      <p:pic>
        <p:nvPicPr>
          <p:cNvPr id="1025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962400"/>
            <a:ext cx="1727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3" name="TextBox 16"/>
          <p:cNvSpPr txBox="1">
            <a:spLocks noChangeArrowheads="1"/>
          </p:cNvSpPr>
          <p:nvPr/>
        </p:nvSpPr>
        <p:spPr bwMode="auto">
          <a:xfrm>
            <a:off x="3962401" y="5257800"/>
            <a:ext cx="868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Copper</a:t>
            </a:r>
          </a:p>
        </p:txBody>
      </p:sp>
      <p:pic>
        <p:nvPicPr>
          <p:cNvPr id="10254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962400"/>
            <a:ext cx="123983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5" name="TextBox 18"/>
          <p:cNvSpPr txBox="1">
            <a:spLocks noChangeArrowheads="1"/>
          </p:cNvSpPr>
          <p:nvPr/>
        </p:nvSpPr>
        <p:spPr bwMode="auto">
          <a:xfrm>
            <a:off x="5486400" y="5257800"/>
            <a:ext cx="979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Mercury</a:t>
            </a:r>
          </a:p>
        </p:txBody>
      </p:sp>
      <p:pic>
        <p:nvPicPr>
          <p:cNvPr id="10256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886200"/>
            <a:ext cx="1828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7" name="TextBox 20"/>
          <p:cNvSpPr txBox="1">
            <a:spLocks noChangeArrowheads="1"/>
          </p:cNvSpPr>
          <p:nvPr/>
        </p:nvSpPr>
        <p:spPr bwMode="auto">
          <a:xfrm>
            <a:off x="7315200" y="5257800"/>
            <a:ext cx="736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Silver</a:t>
            </a:r>
          </a:p>
        </p:txBody>
      </p:sp>
      <p:pic>
        <p:nvPicPr>
          <p:cNvPr id="10258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3886200"/>
            <a:ext cx="19367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9" name="TextBox 22"/>
          <p:cNvSpPr txBox="1">
            <a:spLocks noChangeArrowheads="1"/>
          </p:cNvSpPr>
          <p:nvPr/>
        </p:nvSpPr>
        <p:spPr bwMode="auto">
          <a:xfrm>
            <a:off x="9448801" y="5257800"/>
            <a:ext cx="64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Gold</a:t>
            </a:r>
          </a:p>
        </p:txBody>
      </p:sp>
      <p:pic>
        <p:nvPicPr>
          <p:cNvPr id="10260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600200"/>
            <a:ext cx="170656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/>
              <a:t>Elements Discovered by Metallurgists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47800"/>
            <a:ext cx="2032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2667000" y="2971800"/>
            <a:ext cx="903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Arsenic</a:t>
            </a:r>
          </a:p>
        </p:txBody>
      </p:sp>
      <p:pic>
        <p:nvPicPr>
          <p:cNvPr id="133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2209800"/>
            <a:ext cx="17113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Box 5"/>
          <p:cNvSpPr txBox="1">
            <a:spLocks noChangeArrowheads="1"/>
          </p:cNvSpPr>
          <p:nvPr/>
        </p:nvSpPr>
        <p:spPr bwMode="auto">
          <a:xfrm>
            <a:off x="4572001" y="3810000"/>
            <a:ext cx="1120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Antimony</a:t>
            </a:r>
          </a:p>
        </p:txBody>
      </p:sp>
      <p:pic>
        <p:nvPicPr>
          <p:cNvPr id="133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76600"/>
            <a:ext cx="2133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0" name="TextBox 7"/>
          <p:cNvSpPr txBox="1">
            <a:spLocks noChangeArrowheads="1"/>
          </p:cNvSpPr>
          <p:nvPr/>
        </p:nvSpPr>
        <p:spPr bwMode="auto">
          <a:xfrm>
            <a:off x="6705600" y="4876800"/>
            <a:ext cx="966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Bismuth</a:t>
            </a:r>
          </a:p>
        </p:txBody>
      </p:sp>
      <p:pic>
        <p:nvPicPr>
          <p:cNvPr id="133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267201"/>
            <a:ext cx="17526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TextBox 9"/>
          <p:cNvSpPr txBox="1">
            <a:spLocks noChangeArrowheads="1"/>
          </p:cNvSpPr>
          <p:nvPr/>
        </p:nvSpPr>
        <p:spPr bwMode="auto">
          <a:xfrm>
            <a:off x="9067801" y="5867400"/>
            <a:ext cx="608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Zinc</a:t>
            </a:r>
          </a:p>
        </p:txBody>
      </p:sp>
    </p:spTree>
    <p:extLst>
      <p:ext uri="{BB962C8B-B14F-4D97-AF65-F5344CB8AC3E}">
        <p14:creationId xmlns:p14="http://schemas.microsoft.com/office/powerpoint/2010/main" val="289266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52401"/>
            <a:ext cx="3657600" cy="659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Box 2"/>
          <p:cNvSpPr txBox="1">
            <a:spLocks noChangeArrowheads="1"/>
          </p:cNvSpPr>
          <p:nvPr/>
        </p:nvSpPr>
        <p:spPr bwMode="auto">
          <a:xfrm>
            <a:off x="4352926" y="1206500"/>
            <a:ext cx="22971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Elements of Chemistry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By Antoine Lavoisier</a:t>
            </a:r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893889"/>
            <a:ext cx="2798763" cy="380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3"/>
          <p:cNvSpPr txBox="1">
            <a:spLocks noChangeArrowheads="1"/>
          </p:cNvSpPr>
          <p:nvPr/>
        </p:nvSpPr>
        <p:spPr bwMode="auto">
          <a:xfrm>
            <a:off x="1905000" y="5715000"/>
            <a:ext cx="42243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Portrait of Monsieur Lavoisier and his Wife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By Jacques-Louis David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6" name="Title 1"/>
          <p:cNvSpPr>
            <a:spLocks noGrp="1"/>
          </p:cNvSpPr>
          <p:nvPr>
            <p:ph type="title"/>
          </p:nvPr>
        </p:nvSpPr>
        <p:spPr>
          <a:xfrm>
            <a:off x="1897063" y="304800"/>
            <a:ext cx="8229600" cy="1143000"/>
          </a:xfrm>
        </p:spPr>
        <p:txBody>
          <a:bodyPr/>
          <a:lstStyle/>
          <a:p>
            <a:pPr algn="l"/>
            <a:r>
              <a:rPr lang="en-US" altLang="en-US" sz="3600"/>
              <a:t>The Elements</a:t>
            </a:r>
          </a:p>
        </p:txBody>
      </p:sp>
    </p:spTree>
    <p:extLst>
      <p:ext uri="{BB962C8B-B14F-4D97-AF65-F5344CB8AC3E}">
        <p14:creationId xmlns:p14="http://schemas.microsoft.com/office/powerpoint/2010/main" val="218083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Periodic Table of Elements - PubChe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82564"/>
            <a:ext cx="8639175" cy="667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95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/>
              <a:t>Allotropes</a:t>
            </a:r>
          </a:p>
        </p:txBody>
      </p:sp>
      <p:sp>
        <p:nvSpPr>
          <p:cNvPr id="24579" name="TextBox 2"/>
          <p:cNvSpPr txBox="1">
            <a:spLocks noChangeArrowheads="1"/>
          </p:cNvSpPr>
          <p:nvPr/>
        </p:nvSpPr>
        <p:spPr bwMode="auto">
          <a:xfrm>
            <a:off x="2514601" y="1219201"/>
            <a:ext cx="1089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u="sng">
                <a:latin typeface="Times New Roman" panose="02020603050405020304" pitchFamily="18" charset="0"/>
                <a:cs typeface="Times New Roman" panose="02020603050405020304" pitchFamily="18" charset="0"/>
              </a:rPr>
              <a:t>Carbon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752601"/>
            <a:ext cx="1792288" cy="175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752600"/>
            <a:ext cx="17907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TextBox 6"/>
          <p:cNvSpPr txBox="1">
            <a:spLocks noChangeArrowheads="1"/>
          </p:cNvSpPr>
          <p:nvPr/>
        </p:nvSpPr>
        <p:spPr bwMode="auto">
          <a:xfrm>
            <a:off x="2819400" y="3505200"/>
            <a:ext cx="1003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Graphite</a:t>
            </a:r>
          </a:p>
        </p:txBody>
      </p:sp>
      <p:sp>
        <p:nvSpPr>
          <p:cNvPr id="24584" name="TextBox 7"/>
          <p:cNvSpPr txBox="1">
            <a:spLocks noChangeArrowheads="1"/>
          </p:cNvSpPr>
          <p:nvPr/>
        </p:nvSpPr>
        <p:spPr bwMode="auto">
          <a:xfrm>
            <a:off x="4876800" y="3505200"/>
            <a:ext cx="1041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Diamond</a:t>
            </a:r>
          </a:p>
        </p:txBody>
      </p:sp>
      <p:sp>
        <p:nvSpPr>
          <p:cNvPr id="24585" name="TextBox 8"/>
          <p:cNvSpPr txBox="1">
            <a:spLocks noChangeArrowheads="1"/>
          </p:cNvSpPr>
          <p:nvPr/>
        </p:nvSpPr>
        <p:spPr bwMode="auto">
          <a:xfrm>
            <a:off x="6934201" y="3505200"/>
            <a:ext cx="2193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Buckminsterfullerene</a:t>
            </a:r>
          </a:p>
        </p:txBody>
      </p:sp>
      <p:sp>
        <p:nvSpPr>
          <p:cNvPr id="24586" name="TextBox 9"/>
          <p:cNvSpPr txBox="1">
            <a:spLocks noChangeArrowheads="1"/>
          </p:cNvSpPr>
          <p:nvPr/>
        </p:nvSpPr>
        <p:spPr bwMode="auto">
          <a:xfrm>
            <a:off x="2514601" y="3946526"/>
            <a:ext cx="16621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u="sng">
                <a:latin typeface="Times New Roman" panose="02020603050405020304" pitchFamily="18" charset="0"/>
                <a:cs typeface="Times New Roman" panose="02020603050405020304" pitchFamily="18" charset="0"/>
              </a:rPr>
              <a:t>Phosphorus</a:t>
            </a:r>
          </a:p>
        </p:txBody>
      </p:sp>
      <p:pic>
        <p:nvPicPr>
          <p:cNvPr id="2458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1" y="4495800"/>
            <a:ext cx="133826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8" name="TextBox 11"/>
          <p:cNvSpPr txBox="1">
            <a:spLocks noChangeArrowheads="1"/>
          </p:cNvSpPr>
          <p:nvPr/>
        </p:nvSpPr>
        <p:spPr bwMode="auto">
          <a:xfrm>
            <a:off x="2819401" y="6488114"/>
            <a:ext cx="19161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White Phosphorus</a:t>
            </a:r>
          </a:p>
        </p:txBody>
      </p:sp>
      <p:pic>
        <p:nvPicPr>
          <p:cNvPr id="2458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495800"/>
            <a:ext cx="1447800" cy="19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0" name="TextBox 14"/>
          <p:cNvSpPr txBox="1">
            <a:spLocks noChangeArrowheads="1"/>
          </p:cNvSpPr>
          <p:nvPr/>
        </p:nvSpPr>
        <p:spPr bwMode="auto">
          <a:xfrm>
            <a:off x="5181601" y="6488114"/>
            <a:ext cx="1704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Red Phosphorus</a:t>
            </a:r>
          </a:p>
        </p:txBody>
      </p:sp>
      <p:sp>
        <p:nvSpPr>
          <p:cNvPr id="24591" name="TextBox 2"/>
          <p:cNvSpPr txBox="1">
            <a:spLocks noChangeArrowheads="1"/>
          </p:cNvSpPr>
          <p:nvPr/>
        </p:nvSpPr>
        <p:spPr bwMode="auto">
          <a:xfrm>
            <a:off x="7321551" y="3770314"/>
            <a:ext cx="282257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Pyrolysis of Aromatic Hydrocarbons</a:t>
            </a:r>
          </a:p>
        </p:txBody>
      </p:sp>
    </p:spTree>
    <p:extLst>
      <p:ext uri="{BB962C8B-B14F-4D97-AF65-F5344CB8AC3E}">
        <p14:creationId xmlns:p14="http://schemas.microsoft.com/office/powerpoint/2010/main" val="41433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/>
              <a:t>Metals, etc.</a:t>
            </a: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430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3"/>
          <p:cNvSpPr txBox="1">
            <a:spLocks noChangeArrowheads="1"/>
          </p:cNvSpPr>
          <p:nvPr/>
        </p:nvSpPr>
        <p:spPr bwMode="auto">
          <a:xfrm>
            <a:off x="2209800" y="3581400"/>
            <a:ext cx="2084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Aluminum  =  Metal</a:t>
            </a:r>
          </a:p>
        </p:txBody>
      </p:sp>
      <p:pic>
        <p:nvPicPr>
          <p:cNvPr id="2560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286001"/>
            <a:ext cx="3962400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Box 5"/>
          <p:cNvSpPr txBox="1">
            <a:spLocks noChangeArrowheads="1"/>
          </p:cNvSpPr>
          <p:nvPr/>
        </p:nvSpPr>
        <p:spPr bwMode="auto">
          <a:xfrm>
            <a:off x="4343400" y="5029200"/>
            <a:ext cx="2097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Silicon  =  Metalloid</a:t>
            </a:r>
          </a:p>
        </p:txBody>
      </p:sp>
      <p:pic>
        <p:nvPicPr>
          <p:cNvPr id="2560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114801"/>
            <a:ext cx="1600200" cy="227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TextBox 7"/>
          <p:cNvSpPr txBox="1">
            <a:spLocks noChangeArrowheads="1"/>
          </p:cNvSpPr>
          <p:nvPr/>
        </p:nvSpPr>
        <p:spPr bwMode="auto">
          <a:xfrm>
            <a:off x="7924801" y="6324600"/>
            <a:ext cx="2606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Phosphorus  =  non-Metal</a:t>
            </a:r>
          </a:p>
        </p:txBody>
      </p:sp>
      <p:sp>
        <p:nvSpPr>
          <p:cNvPr id="25609" name="TextBox 3"/>
          <p:cNvSpPr txBox="1">
            <a:spLocks noChangeArrowheads="1"/>
          </p:cNvSpPr>
          <p:nvPr/>
        </p:nvSpPr>
        <p:spPr bwMode="auto">
          <a:xfrm>
            <a:off x="5638801" y="1098550"/>
            <a:ext cx="30067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Lustrous</a:t>
            </a:r>
          </a:p>
          <a:p>
            <a:pPr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Malleable or Ductile</a:t>
            </a:r>
          </a:p>
          <a:p>
            <a:pPr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Conduct Electricity &amp; Heat</a:t>
            </a:r>
          </a:p>
        </p:txBody>
      </p:sp>
    </p:spTree>
    <p:extLst>
      <p:ext uri="{BB962C8B-B14F-4D97-AF65-F5344CB8AC3E}">
        <p14:creationId xmlns:p14="http://schemas.microsoft.com/office/powerpoint/2010/main" val="33728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List Of Metals And Non Metals | Science Tre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43001"/>
            <a:ext cx="85598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109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8" descr="PPT - Periodic Table of the Elements PowerPoint Presentation, free download  - ID:753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14300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181600"/>
            <a:ext cx="91440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8686800" y="3581400"/>
            <a:ext cx="1066800" cy="2209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3" name="Picture 2" descr="Mercury Definition, Facts, Symbol, Discovery, Property, U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859464"/>
            <a:ext cx="1524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5715000" y="4267200"/>
            <a:ext cx="1219200" cy="1676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5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101" y="3714751"/>
            <a:ext cx="904875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8763000" y="3200401"/>
            <a:ext cx="1066800" cy="10017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7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3600"/>
              <a:t>Physical State</a:t>
            </a:r>
          </a:p>
        </p:txBody>
      </p:sp>
      <p:pic>
        <p:nvPicPr>
          <p:cNvPr id="27658" name="Picture 14" descr="Fluorine Real visible fluor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175" y="2347913"/>
            <a:ext cx="9398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/>
        </p:nvCxnSpPr>
        <p:spPr>
          <a:xfrm flipV="1">
            <a:off x="8763000" y="2514600"/>
            <a:ext cx="990600" cy="381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24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614" y="653126"/>
            <a:ext cx="3920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Greek Philosophical Thoughts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4114" y="1195570"/>
            <a:ext cx="3068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Empedocles  (495 – 435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074" name="Picture 2" descr="files.filosofos-naturalistas8.webnode.com.co/20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359" y="1573124"/>
            <a:ext cx="1905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59604" y="1476404"/>
            <a:ext cx="2451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Elemental Substances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https://lynetteecreswell.files.wordpress.com/2014/05/eleme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30" y="2104524"/>
            <a:ext cx="1589250" cy="158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14974" y="2591372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Air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93645" y="2645077"/>
            <a:ext cx="574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Earth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5194" y="3693774"/>
            <a:ext cx="634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Water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73648" y="1814301"/>
            <a:ext cx="458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Fire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77470" y="2475799"/>
            <a:ext cx="346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By Loss/Gain of Properties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Action of Forces Love/Strife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94113" y="4036624"/>
            <a:ext cx="3010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Democritus  (460 – 370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8" name="Picture 6" descr="Democritus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067" y="4436734"/>
            <a:ext cx="1656331" cy="228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881342" y="4320074"/>
            <a:ext cx="3845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Atomist  (Atoms Moving in a Void)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14974" y="4881547"/>
            <a:ext cx="23968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Solid &amp; Homogeneous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Inherent Motion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Finite Number of Kinds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Speculative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09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/>
              <a:t>Properties of the Alkali Metals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438400" y="1219200"/>
          <a:ext cx="7620000" cy="222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Element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At. Weight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mp</a:t>
                      </a:r>
                      <a:r>
                        <a:rPr lang="en-US" sz="1800" baseline="0" dirty="0" smtClean="0"/>
                        <a:t> (</a:t>
                      </a:r>
                      <a:r>
                        <a:rPr lang="en-US" sz="1800" b="1" kern="1200" baseline="300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 (g/</a:t>
                      </a:r>
                      <a:r>
                        <a:rPr lang="en-US" sz="1800" dirty="0" err="1" smtClean="0"/>
                        <a:t>mL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Oxide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Chloride</a:t>
                      </a:r>
                      <a:endParaRPr 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Lithium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180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0.534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</a:t>
                      </a:r>
                      <a:r>
                        <a:rPr lang="en-US" sz="1800" kern="1200" baseline="-25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LiCl</a:t>
                      </a:r>
                      <a:endParaRPr 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Sodium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23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98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0.968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r>
                        <a:rPr lang="en-US" sz="1800" kern="1200" baseline="-25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en-US" sz="1800" dirty="0" smtClean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NaCl</a:t>
                      </a:r>
                      <a:endParaRPr 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Potassium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40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63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0.89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  <a:r>
                        <a:rPr lang="en-US" sz="1800" kern="1200" baseline="-25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en-US" sz="1800" dirty="0" smtClean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RbCl</a:t>
                      </a:r>
                      <a:endParaRPr 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Rubidium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86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39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1.53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Rb</a:t>
                      </a:r>
                      <a:r>
                        <a:rPr lang="en-US" sz="1800" kern="1200" baseline="-25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en-US" sz="1800" dirty="0" smtClean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RbCl</a:t>
                      </a:r>
                      <a:endParaRPr 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Cesium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133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28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1.93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</a:t>
                      </a:r>
                      <a:r>
                        <a:rPr lang="en-US" sz="1800" kern="1200" baseline="-25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en-US" sz="1800" dirty="0" smtClean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CsCl</a:t>
                      </a:r>
                      <a:endParaRPr 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726" name="TextBox 3"/>
          <p:cNvSpPr txBox="1">
            <a:spLocks noChangeArrowheads="1"/>
          </p:cNvSpPr>
          <p:nvPr/>
        </p:nvSpPr>
        <p:spPr bwMode="auto">
          <a:xfrm>
            <a:off x="3886200" y="48768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8727" name="TextBox 4"/>
          <p:cNvSpPr txBox="1">
            <a:spLocks noChangeArrowheads="1"/>
          </p:cNvSpPr>
          <p:nvPr/>
        </p:nvSpPr>
        <p:spPr bwMode="auto">
          <a:xfrm>
            <a:off x="3048001" y="6324600"/>
            <a:ext cx="6507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http://video.google.com/videoplay?docid=-2134266654801392897</a:t>
            </a:r>
          </a:p>
        </p:txBody>
      </p:sp>
      <p:sp>
        <p:nvSpPr>
          <p:cNvPr id="28728" name="TextBox 5"/>
          <p:cNvSpPr txBox="1">
            <a:spLocks noChangeArrowheads="1"/>
          </p:cNvSpPr>
          <p:nvPr/>
        </p:nvSpPr>
        <p:spPr bwMode="auto">
          <a:xfrm>
            <a:off x="3016251" y="6000750"/>
            <a:ext cx="4708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http://www.youtube.com/watch?v=sNdijknRxfU</a:t>
            </a:r>
          </a:p>
        </p:txBody>
      </p:sp>
      <p:sp>
        <p:nvSpPr>
          <p:cNvPr id="28729" name="TextBox 6"/>
          <p:cNvSpPr txBox="1">
            <a:spLocks noChangeArrowheads="1"/>
          </p:cNvSpPr>
          <p:nvPr/>
        </p:nvSpPr>
        <p:spPr bwMode="auto">
          <a:xfrm>
            <a:off x="2971800" y="5715000"/>
            <a:ext cx="1728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u="sng">
                <a:latin typeface="Times New Roman" panose="02020603050405020304" pitchFamily="18" charset="0"/>
                <a:cs typeface="Times New Roman" panose="02020603050405020304" pitchFamily="18" charset="0"/>
              </a:rPr>
              <a:t>Cesium in Water</a:t>
            </a:r>
          </a:p>
        </p:txBody>
      </p:sp>
      <p:pic>
        <p:nvPicPr>
          <p:cNvPr id="287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4" y="3951288"/>
            <a:ext cx="23336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6" y="3565526"/>
            <a:ext cx="6953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3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4038600"/>
            <a:ext cx="14636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3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038600"/>
            <a:ext cx="15954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3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4038601"/>
            <a:ext cx="16002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735" name="TextBox 1"/>
          <p:cNvSpPr txBox="1">
            <a:spLocks noChangeArrowheads="1"/>
          </p:cNvSpPr>
          <p:nvPr/>
        </p:nvSpPr>
        <p:spPr bwMode="auto">
          <a:xfrm>
            <a:off x="2446339" y="5240339"/>
            <a:ext cx="78200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Lithium                            Sodium                 Potassium                         Rubidium                           Cesium</a:t>
            </a:r>
          </a:p>
        </p:txBody>
      </p:sp>
    </p:spTree>
    <p:extLst>
      <p:ext uri="{BB962C8B-B14F-4D97-AF65-F5344CB8AC3E}">
        <p14:creationId xmlns:p14="http://schemas.microsoft.com/office/powerpoint/2010/main" val="424698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mtClean="0"/>
              <a:t>Properties of the Alkaline Earths</a:t>
            </a: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038600"/>
            <a:ext cx="91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133601" y="1524000"/>
          <a:ext cx="8001001" cy="222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68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Element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At. Weight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mp</a:t>
                      </a:r>
                      <a:r>
                        <a:rPr lang="en-US" sz="1800" baseline="0" dirty="0" smtClean="0"/>
                        <a:t> (</a:t>
                      </a:r>
                      <a:r>
                        <a:rPr lang="en-US" sz="1800" b="1" kern="1200" baseline="300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 (g/</a:t>
                      </a:r>
                      <a:r>
                        <a:rPr lang="en-US" sz="1800" dirty="0" err="1" smtClean="0"/>
                        <a:t>mL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Oxide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Chloride</a:t>
                      </a:r>
                      <a:endParaRPr 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Beryllium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1287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1.85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BeO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BeCl</a:t>
                      </a:r>
                      <a:r>
                        <a:rPr lang="en-US" sz="1800" kern="1200" baseline="-25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baseline="-250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Magnesium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24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650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1.738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MgO</a:t>
                      </a:r>
                      <a:endParaRPr lang="en-US" sz="1800" dirty="0" smtClean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MgCl</a:t>
                      </a:r>
                      <a:r>
                        <a:rPr lang="en-US" sz="1800" kern="1200" baseline="-25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baseline="-25000" dirty="0" smtClean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Calcium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40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842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1.55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CaO</a:t>
                      </a:r>
                      <a:endParaRPr lang="en-US" sz="1800" dirty="0" smtClean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CaCl</a:t>
                      </a:r>
                      <a:r>
                        <a:rPr lang="en-US" sz="1800" kern="1200" baseline="-25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baseline="-25000" dirty="0" smtClean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Barium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137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727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3.51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BaO</a:t>
                      </a:r>
                      <a:endParaRPr lang="en-US" sz="1800" dirty="0" smtClean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BaCl</a:t>
                      </a:r>
                      <a:r>
                        <a:rPr lang="en-US" sz="1800" kern="1200" baseline="-25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baseline="-25000" dirty="0" smtClean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Radium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(226)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700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5.5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RaO</a:t>
                      </a:r>
                      <a:endParaRPr lang="en-US" sz="1800" dirty="0" smtClean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RaCl</a:t>
                      </a:r>
                      <a:r>
                        <a:rPr lang="en-US" sz="1800" kern="1200" baseline="-25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800" baseline="-25000" dirty="0" smtClean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97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191000"/>
            <a:ext cx="14176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191000"/>
            <a:ext cx="1625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88" y="4178301"/>
            <a:ext cx="1865312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4191000"/>
            <a:ext cx="13350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55" name="TextBox 1"/>
          <p:cNvSpPr txBox="1">
            <a:spLocks noChangeArrowheads="1"/>
          </p:cNvSpPr>
          <p:nvPr/>
        </p:nvSpPr>
        <p:spPr bwMode="auto">
          <a:xfrm>
            <a:off x="1952625" y="5257801"/>
            <a:ext cx="8058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Beryllium               Magnesium                        Calcium                               Barium                                Radium</a:t>
            </a:r>
          </a:p>
        </p:txBody>
      </p:sp>
    </p:spTree>
    <p:extLst>
      <p:ext uri="{BB962C8B-B14F-4D97-AF65-F5344CB8AC3E}">
        <p14:creationId xmlns:p14="http://schemas.microsoft.com/office/powerpoint/2010/main" val="415624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94114" y="1195570"/>
            <a:ext cx="2710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Aristotle  (384 – 322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Picture 2" descr="Aristotle Altemps Inv85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616" y="1595680"/>
            <a:ext cx="1689557" cy="225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23926" y="1930621"/>
            <a:ext cx="7188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 us then define the element in bodies as that into which other bodies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be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is present in them either potentially or actually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….. And which cannot itself be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into constituents differing in kind. 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98675" y="1530511"/>
            <a:ext cx="1150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04040" y="285395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Aristotle</a:t>
            </a:r>
          </a:p>
          <a:p>
            <a:r>
              <a:rPr lang="en-US" sz="1200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en-US" sz="1200" i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caelo</a:t>
            </a:r>
            <a:endParaRPr lang="en-US" sz="1200" i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Aristo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929" y="3491982"/>
            <a:ext cx="20002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679094" y="3777281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                    Qualities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-10800000">
            <a:off x="8864663" y="3853543"/>
            <a:ext cx="508228" cy="281535"/>
          </a:xfrm>
          <a:prstGeom prst="rightArrow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881118" y="4115836"/>
            <a:ext cx="8451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Hotness</a:t>
            </a:r>
          </a:p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Coldness</a:t>
            </a:r>
          </a:p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Dryness</a:t>
            </a:r>
          </a:p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Wetness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9094" y="5256556"/>
            <a:ext cx="1523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Transmutation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52355" y="5984176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Earth                     Fire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9118777" y="6156861"/>
            <a:ext cx="861738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own Arrow 22"/>
          <p:cNvSpPr/>
          <p:nvPr/>
        </p:nvSpPr>
        <p:spPr>
          <a:xfrm>
            <a:off x="9402664" y="6337634"/>
            <a:ext cx="167951" cy="205274"/>
          </a:xfrm>
          <a:prstGeom prst="downArrow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9402664" y="5829681"/>
            <a:ext cx="167951" cy="205274"/>
          </a:xfrm>
          <a:prstGeom prst="downArrow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931038" y="5569852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Hotness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64663" y="6493182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Coldness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339" y="4678115"/>
            <a:ext cx="4300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Wood is a compound substance, not a simple element. It is composed of a mixture of the four elements in specific proportions. When wood burns, you can see evidence of these elements being "exuded":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106" y="5746376"/>
            <a:ext cx="34067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 is evident in the Flames.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Air is released as Smoke,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Water can be Observes as Hissing Steam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Earth remains as Ash.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8339" y="4554071"/>
            <a:ext cx="4506774" cy="89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05113" y="4563035"/>
            <a:ext cx="0" cy="21374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00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Alchemy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2659224" y="1344439"/>
            <a:ext cx="5275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 Metal                        Precious Metal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329403" y="1584015"/>
            <a:ext cx="148356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224" y="1806104"/>
            <a:ext cx="161766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481" y="1807289"/>
            <a:ext cx="1850572" cy="1310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743337" y="3048515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Lead  (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Plumbum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2808" y="3069390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Gold  (Aurum)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82284" y="3902905"/>
            <a:ext cx="8972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lead and gold both consist of fire, air, water, and earth, why may not the dull and common metal have the proportions of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 elements adjusted to those of the shinning, precious one?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 question is a reasonable one, but left the more difficult one – as to the method employable – unanswered.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19053" y="5214659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Alchemy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E.J. 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Holmyard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74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2310</Words>
  <Application>Microsoft Office PowerPoint</Application>
  <PresentationFormat>Widescreen</PresentationFormat>
  <Paragraphs>547</Paragraphs>
  <Slides>71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Calibri Light</vt:lpstr>
      <vt:lpstr>Imprint MT Shadow</vt:lpstr>
      <vt:lpstr>Times New Roman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General Chemistry</vt:lpstr>
      <vt:lpstr>PowerPoint Presentation</vt:lpstr>
      <vt:lpstr>PowerPoint Presentation</vt:lpstr>
      <vt:lpstr>PowerPoint Presentation</vt:lpstr>
      <vt:lpstr>Alchemy</vt:lpstr>
      <vt:lpstr>PowerPoint Presentation</vt:lpstr>
      <vt:lpstr>PowerPoint Presentation</vt:lpstr>
      <vt:lpstr>PowerPoint Presentation</vt:lpstr>
      <vt:lpstr>“Housecleaning”</vt:lpstr>
      <vt:lpstr>PowerPoint Presentation</vt:lpstr>
      <vt:lpstr>The Pneumatic Chemists</vt:lpstr>
      <vt:lpstr>PowerPoint Presentation</vt:lpstr>
      <vt:lpstr>Antoine Lavoisier  (1743 – 1794)</vt:lpstr>
      <vt:lpstr>PowerPoint Presentation</vt:lpstr>
      <vt:lpstr>PowerPoint Presentation</vt:lpstr>
      <vt:lpstr>PowerPoint Presentation</vt:lpstr>
      <vt:lpstr>PowerPoint Presentation</vt:lpstr>
      <vt:lpstr>Processes</vt:lpstr>
      <vt:lpstr>PowerPoint Presentation</vt:lpstr>
      <vt:lpstr>Properties</vt:lpstr>
      <vt:lpstr>PowerPoint Presentation</vt:lpstr>
      <vt:lpstr>PowerPoint Presentation</vt:lpstr>
      <vt:lpstr>PowerPoint Presentation</vt:lpstr>
      <vt:lpstr>Examples</vt:lpstr>
      <vt:lpstr>Classification of Matter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Analyze the Following Systems</vt:lpstr>
      <vt:lpstr>Filtration</vt:lpstr>
      <vt:lpstr>PowerPoint Presentation</vt:lpstr>
      <vt:lpstr>Separatory Funnel</vt:lpstr>
      <vt:lpstr>Distillation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Chromatography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Compound Nature of Water</vt:lpstr>
      <vt:lpstr>Lavoisier’s Experiments with Mercury</vt:lpstr>
      <vt:lpstr>Elements Known to the Ancients</vt:lpstr>
      <vt:lpstr>Elements Discovered by Metallurgists</vt:lpstr>
      <vt:lpstr>The Elements</vt:lpstr>
      <vt:lpstr>PowerPoint Presentation</vt:lpstr>
      <vt:lpstr>Allotropes</vt:lpstr>
      <vt:lpstr>Metals, etc.</vt:lpstr>
      <vt:lpstr>PowerPoint Presentation</vt:lpstr>
      <vt:lpstr>Physical State</vt:lpstr>
      <vt:lpstr>Properties of the Alkali Metals</vt:lpstr>
      <vt:lpstr>Properties of the Alkaline Earths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jeffrey.altig@nmt.edu</dc:creator>
  <cp:lastModifiedBy>jeffrey.altig@nmt.edu</cp:lastModifiedBy>
  <cp:revision>89</cp:revision>
  <cp:lastPrinted>2021-08-08T22:19:03Z</cp:lastPrinted>
  <dcterms:created xsi:type="dcterms:W3CDTF">2021-08-07T21:29:08Z</dcterms:created>
  <dcterms:modified xsi:type="dcterms:W3CDTF">2025-08-17T02:41:50Z</dcterms:modified>
</cp:coreProperties>
</file>